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5"/>
  </p:notesMasterIdLst>
  <p:sldIdLst>
    <p:sldId id="269" r:id="rId2"/>
    <p:sldId id="257" r:id="rId3"/>
    <p:sldId id="260" r:id="rId4"/>
    <p:sldId id="258" r:id="rId5"/>
    <p:sldId id="259"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40" autoAdjust="0"/>
    <p:restoredTop sz="55474" autoAdjust="0"/>
  </p:normalViewPr>
  <p:slideViewPr>
    <p:cSldViewPr snapToGrid="0">
      <p:cViewPr varScale="1">
        <p:scale>
          <a:sx n="40" d="100"/>
          <a:sy n="40" d="100"/>
        </p:scale>
        <p:origin x="181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5EDD5E-A4C8-4D9E-A5D4-8990376DB378}" type="datetimeFigureOut">
              <a:rPr lang="nl-NL" smtClean="0"/>
              <a:t>20-12-2017</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AEA99D-99F4-41AF-9E98-EC7C45994601}" type="slidenum">
              <a:rPr lang="nl-NL" smtClean="0"/>
              <a:t>‹nr.›</a:t>
            </a:fld>
            <a:endParaRPr lang="nl-NL"/>
          </a:p>
        </p:txBody>
      </p:sp>
    </p:spTree>
    <p:extLst>
      <p:ext uri="{BB962C8B-B14F-4D97-AF65-F5344CB8AC3E}">
        <p14:creationId xmlns:p14="http://schemas.microsoft.com/office/powerpoint/2010/main" val="2048644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27652A48-5F5E-4156-9BA8-EB606724C41F}" type="slidenum">
              <a:rPr lang="nl-NL" altLang="nl-NL" smtClean="0"/>
              <a:pPr fontAlgn="base">
                <a:spcBef>
                  <a:spcPct val="0"/>
                </a:spcBef>
                <a:spcAft>
                  <a:spcPct val="0"/>
                </a:spcAft>
              </a:pPr>
              <a:t>2</a:t>
            </a:fld>
            <a:endParaRPr lang="nl-NL" altLang="nl-NL"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r>
              <a:rPr lang="nl-NL" altLang="nl-NL" dirty="0" smtClean="0">
                <a:latin typeface="Arial" panose="020B0604020202020204" pitchFamily="34" charset="0"/>
              </a:rPr>
              <a:t>Percutane endoscopische gastrostomie-sonde</a:t>
            </a:r>
          </a:p>
          <a:p>
            <a:pPr eaLnBrk="1" hangingPunct="1"/>
            <a:r>
              <a:rPr lang="nl-NL" altLang="nl-NL" dirty="0" smtClean="0">
                <a:latin typeface="Arial" panose="020B0604020202020204" pitchFamily="34" charset="0"/>
              </a:rPr>
              <a:t>Percutaan = door de huid</a:t>
            </a:r>
          </a:p>
          <a:p>
            <a:pPr eaLnBrk="1" hangingPunct="1"/>
            <a:r>
              <a:rPr lang="nl-NL" altLang="nl-NL" dirty="0" smtClean="0">
                <a:latin typeface="Arial" panose="020B0604020202020204" pitchFamily="34" charset="0"/>
              </a:rPr>
              <a:t>Peg-sonde niet onder narcose ingebracht (lichte sedatie)</a:t>
            </a:r>
          </a:p>
          <a:p>
            <a:pPr eaLnBrk="1" hangingPunct="1"/>
            <a:r>
              <a:rPr lang="nl-NL" altLang="nl-NL" dirty="0" smtClean="0">
                <a:latin typeface="Arial" panose="020B0604020202020204" pitchFamily="34" charset="0"/>
              </a:rPr>
              <a:t>De eerste 5 dagen, als er nog vocht uit de stoma komt, moet de sonde strak worden gefixeerd. Daarna moet er 2 mm ruimte tussen het externe fixatieschijfje en de buikwand blijven (irritatie / decubitus voorkomen)</a:t>
            </a:r>
          </a:p>
          <a:p>
            <a:pPr eaLnBrk="1" hangingPunct="1"/>
            <a:r>
              <a:rPr lang="nl-NL" altLang="nl-NL" dirty="0" smtClean="0">
                <a:latin typeface="Arial" panose="020B0604020202020204" pitchFamily="34" charset="0"/>
              </a:rPr>
              <a:t>Na 24 uur na inbrengen peg geen complicaties, dan starten sondevoeding.</a:t>
            </a:r>
          </a:p>
          <a:p>
            <a:pPr eaLnBrk="1" hangingPunct="1"/>
            <a:endParaRPr lang="nl-NL" altLang="nl-NL" dirty="0" smtClean="0">
              <a:latin typeface="Arial" panose="020B0604020202020204" pitchFamily="34" charset="0"/>
            </a:endParaRPr>
          </a:p>
          <a:p>
            <a:pPr eaLnBrk="1" hangingPunct="1"/>
            <a:endParaRPr lang="nl-NL" altLang="nl-NL" dirty="0" smtClean="0">
              <a:latin typeface="Arial" panose="020B0604020202020204" pitchFamily="34" charset="0"/>
            </a:endParaRPr>
          </a:p>
          <a:p>
            <a:pPr eaLnBrk="1" hangingPunct="1"/>
            <a:r>
              <a:rPr lang="nl-NL" altLang="nl-NL" dirty="0" smtClean="0">
                <a:latin typeface="Arial" panose="020B0604020202020204" pitchFamily="34" charset="0"/>
              </a:rPr>
              <a:t>Onder invloed van maagzuur verhard de inwendige bumper. Door het druppelen van</a:t>
            </a:r>
          </a:p>
          <a:p>
            <a:pPr eaLnBrk="1" hangingPunct="1"/>
            <a:r>
              <a:rPr lang="nl-NL" altLang="nl-NL" dirty="0" smtClean="0">
                <a:latin typeface="Arial" panose="020B0604020202020204" pitchFamily="34" charset="0"/>
              </a:rPr>
              <a:t>MCT-olie in het fistelkanaal, verzacht de bumper en is het soms mogelijk deze te</a:t>
            </a:r>
          </a:p>
          <a:p>
            <a:pPr eaLnBrk="1" hangingPunct="1"/>
            <a:r>
              <a:rPr lang="nl-NL" altLang="nl-NL" dirty="0" smtClean="0">
                <a:latin typeface="Arial" panose="020B0604020202020204" pitchFamily="34" charset="0"/>
              </a:rPr>
              <a:t>verwijderen.</a:t>
            </a:r>
          </a:p>
        </p:txBody>
      </p:sp>
    </p:spTree>
    <p:extLst>
      <p:ext uri="{BB962C8B-B14F-4D97-AF65-F5344CB8AC3E}">
        <p14:creationId xmlns:p14="http://schemas.microsoft.com/office/powerpoint/2010/main" val="581582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jdelijke aanduiding voor dia-afbeelding 1"/>
          <p:cNvSpPr>
            <a:spLocks noGrp="1" noRot="1" noChangeAspect="1" noTextEdit="1"/>
          </p:cNvSpPr>
          <p:nvPr>
            <p:ph type="sldImg"/>
          </p:nvPr>
        </p:nvSpPr>
        <p:spPr>
          <a:ln/>
        </p:spPr>
      </p:sp>
      <p:sp>
        <p:nvSpPr>
          <p:cNvPr id="69635" name="Tijdelijke aanduiding voor notities 2"/>
          <p:cNvSpPr>
            <a:spLocks noGrp="1"/>
          </p:cNvSpPr>
          <p:nvPr>
            <p:ph type="body" idx="1"/>
          </p:nvPr>
        </p:nvSpPr>
        <p:spPr>
          <a:noFill/>
        </p:spPr>
        <p:txBody>
          <a:bodyPr/>
          <a:lstStyle/>
          <a:p>
            <a:pPr eaLnBrk="1" hangingPunct="1"/>
            <a:r>
              <a:rPr lang="nl-NL" altLang="nl-NL" smtClean="0">
                <a:latin typeface="Arial" panose="020B0604020202020204" pitchFamily="34" charset="0"/>
              </a:rPr>
              <a:t>Verstopping-&gt; te weinig spoelen of medicatie in poedervorm toegediend</a:t>
            </a:r>
          </a:p>
          <a:p>
            <a:pPr eaLnBrk="1" hangingPunct="1"/>
            <a:r>
              <a:rPr lang="nl-NL" altLang="nl-NL" smtClean="0">
                <a:latin typeface="Arial" panose="020B0604020202020204" pitchFamily="34" charset="0"/>
              </a:rPr>
              <a:t>Lekkage-&gt; ballon niet goed opgeblazen of MC button te lang</a:t>
            </a:r>
          </a:p>
          <a:p>
            <a:pPr eaLnBrk="1" hangingPunct="1"/>
            <a:r>
              <a:rPr lang="nl-NL" altLang="nl-NL" smtClean="0">
                <a:latin typeface="Arial" panose="020B0604020202020204" pitchFamily="34" charset="0"/>
              </a:rPr>
              <a:t>Druknecrose-&gt; te korte button</a:t>
            </a:r>
          </a:p>
          <a:p>
            <a:pPr eaLnBrk="1" hangingPunct="1"/>
            <a:r>
              <a:rPr lang="nl-NL" altLang="nl-NL" smtClean="0">
                <a:latin typeface="Arial" panose="020B0604020202020204" pitchFamily="34" charset="0"/>
              </a:rPr>
              <a:t>Bloeden-&gt; groei van wild vlees</a:t>
            </a:r>
          </a:p>
        </p:txBody>
      </p:sp>
      <p:sp>
        <p:nvSpPr>
          <p:cNvPr id="69636" name="Tijdelijke aanduiding voor dianumm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94BFB982-8427-4332-AAEA-371A9DFA0DD0}" type="slidenum">
              <a:rPr lang="nl-NL" altLang="nl-NL" smtClean="0"/>
              <a:pPr fontAlgn="base">
                <a:spcBef>
                  <a:spcPct val="0"/>
                </a:spcBef>
                <a:spcAft>
                  <a:spcPct val="0"/>
                </a:spcAft>
              </a:pPr>
              <a:t>11</a:t>
            </a:fld>
            <a:endParaRPr lang="nl-NL" altLang="nl-NL" smtClean="0"/>
          </a:p>
        </p:txBody>
      </p:sp>
    </p:spTree>
    <p:extLst>
      <p:ext uri="{BB962C8B-B14F-4D97-AF65-F5344CB8AC3E}">
        <p14:creationId xmlns:p14="http://schemas.microsoft.com/office/powerpoint/2010/main" val="11224882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jdelijke aanduiding voor dia-afbeelding 1"/>
          <p:cNvSpPr>
            <a:spLocks noGrp="1" noRot="1" noChangeAspect="1" noTextEdit="1"/>
          </p:cNvSpPr>
          <p:nvPr>
            <p:ph type="sldImg"/>
          </p:nvPr>
        </p:nvSpPr>
        <p:spPr>
          <a:ln/>
        </p:spPr>
      </p:sp>
      <p:sp>
        <p:nvSpPr>
          <p:cNvPr id="71683" name="Tijdelijke aanduiding voor notities 2"/>
          <p:cNvSpPr>
            <a:spLocks noGrp="1"/>
          </p:cNvSpPr>
          <p:nvPr>
            <p:ph type="body" idx="1"/>
          </p:nvPr>
        </p:nvSpPr>
        <p:spPr>
          <a:noFill/>
        </p:spPr>
        <p:txBody>
          <a:bodyPr/>
          <a:lstStyle/>
          <a:p>
            <a:r>
              <a:rPr lang="nl-NL" altLang="nl-NL" smtClean="0">
                <a:latin typeface="Arial" panose="020B0604020202020204" pitchFamily="34" charset="0"/>
              </a:rPr>
              <a:t>Een zorgvrager met een maagsonde loopt een grotere kans op een ontsteking van het mondslijmvlies door uitdroging en door het wegvallen van de kauwfunctie. Daarom is minimaal driemaal per dag mondverzorging noodzakelijk.</a:t>
            </a:r>
          </a:p>
          <a:p>
            <a:r>
              <a:rPr lang="nl-NL" altLang="nl-NL" smtClean="0">
                <a:latin typeface="Arial" panose="020B0604020202020204" pitchFamily="34" charset="0"/>
              </a:rPr>
              <a:t>De mondverzorging bestaat uit:</a:t>
            </a:r>
          </a:p>
          <a:p>
            <a:r>
              <a:rPr lang="nl-NL" altLang="nl-NL" smtClean="0">
                <a:latin typeface="Arial" panose="020B0604020202020204" pitchFamily="34" charset="0"/>
              </a:rPr>
              <a:t>spoelen met bijvoorbeeld Kamillosan®;</a:t>
            </a:r>
          </a:p>
          <a:p>
            <a:r>
              <a:rPr lang="nl-NL" altLang="nl-NL" smtClean="0">
                <a:latin typeface="Arial" panose="020B0604020202020204" pitchFamily="34" charset="0"/>
              </a:rPr>
              <a:t>tanden poetsen;</a:t>
            </a:r>
          </a:p>
          <a:p>
            <a:r>
              <a:rPr lang="nl-NL" altLang="nl-NL" smtClean="0">
                <a:latin typeface="Arial" panose="020B0604020202020204" pitchFamily="34" charset="0"/>
              </a:rPr>
              <a:t>lippen insmeren;</a:t>
            </a:r>
          </a:p>
          <a:p>
            <a:r>
              <a:rPr lang="nl-NL" altLang="nl-NL" smtClean="0">
                <a:latin typeface="Arial" panose="020B0604020202020204" pitchFamily="34" charset="0"/>
              </a:rPr>
              <a:t>(suikervrije) kauwgom kauwen;</a:t>
            </a:r>
          </a:p>
          <a:p>
            <a:r>
              <a:rPr lang="nl-NL" altLang="nl-NL" smtClean="0">
                <a:latin typeface="Arial" panose="020B0604020202020204" pitchFamily="34" charset="0"/>
              </a:rPr>
              <a:t>ijsballetjes zuigen.</a:t>
            </a:r>
          </a:p>
          <a:p>
            <a:r>
              <a:rPr lang="nl-NL" altLang="nl-NL" smtClean="0">
                <a:latin typeface="Arial" panose="020B0604020202020204" pitchFamily="34" charset="0"/>
              </a:rPr>
              <a:t>Controleer de binnenzijde van de neusvleugel regelmatig op drukplekken of irritatie. Als de neusschelp droog is, kun je hem met vaseline insmeren. Controleer de fixatiepleister op de neus geregeld en wissel regelmatig van plakplaats. Gebruik hiervoor hypoallergene pleisters.</a:t>
            </a:r>
          </a:p>
          <a:p>
            <a:r>
              <a:rPr lang="nl-NL" altLang="nl-NL" smtClean="0">
                <a:latin typeface="Arial" panose="020B0604020202020204" pitchFamily="34" charset="0"/>
              </a:rPr>
              <a:t>Waarschuw bij klachten over de neus- en/of keelslijmvliezen een arts. De periode dat een maagsonde mag blijven zitten, is onder andere afhankelijk van het materiaal waarvan de sonde is gemaakt. Breng een nieuwe sonde in een ander neusgat, of eventueel via de mondholte, in.</a:t>
            </a:r>
          </a:p>
          <a:p>
            <a:r>
              <a:rPr lang="nl-NL" altLang="nl-NL" smtClean="0">
                <a:latin typeface="Arial" panose="020B0604020202020204" pitchFamily="34" charset="0"/>
              </a:rPr>
              <a:t>Wissel regelmatig de plakplaats van de fixatiepleister op de neus. </a:t>
            </a:r>
          </a:p>
        </p:txBody>
      </p:sp>
      <p:sp>
        <p:nvSpPr>
          <p:cNvPr id="71684" name="Tijdelijke aanduiding voor dianumm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6F608874-FBD2-4CAD-91F6-3438C730D89C}" type="slidenum">
              <a:rPr lang="nl-NL" altLang="nl-NL" smtClean="0"/>
              <a:pPr fontAlgn="base">
                <a:spcBef>
                  <a:spcPct val="0"/>
                </a:spcBef>
                <a:spcAft>
                  <a:spcPct val="0"/>
                </a:spcAft>
              </a:pPr>
              <a:t>12</a:t>
            </a:fld>
            <a:endParaRPr lang="nl-NL" altLang="nl-NL" smtClean="0"/>
          </a:p>
        </p:txBody>
      </p:sp>
    </p:spTree>
    <p:extLst>
      <p:ext uri="{BB962C8B-B14F-4D97-AF65-F5344CB8AC3E}">
        <p14:creationId xmlns:p14="http://schemas.microsoft.com/office/powerpoint/2010/main" val="1068231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40A38E0B-6A24-4FB6-8B76-45642D9E5262}" type="slidenum">
              <a:rPr lang="nl-NL" altLang="nl-NL" smtClean="0"/>
              <a:pPr fontAlgn="base">
                <a:spcBef>
                  <a:spcPct val="0"/>
                </a:spcBef>
                <a:spcAft>
                  <a:spcPct val="0"/>
                </a:spcAft>
              </a:pPr>
              <a:t>13</a:t>
            </a:fld>
            <a:endParaRPr lang="nl-NL" altLang="nl-NL"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r>
              <a:rPr lang="en-US" altLang="nl-NL" smtClean="0">
                <a:latin typeface="Arial" panose="020B0604020202020204" pitchFamily="34" charset="0"/>
              </a:rPr>
              <a:t>Nog vragen?</a:t>
            </a:r>
            <a:endParaRPr lang="nl-NL" altLang="nl-NL" smtClean="0">
              <a:latin typeface="Arial" panose="020B0604020202020204" pitchFamily="34" charset="0"/>
            </a:endParaRPr>
          </a:p>
        </p:txBody>
      </p:sp>
    </p:spTree>
    <p:extLst>
      <p:ext uri="{BB962C8B-B14F-4D97-AF65-F5344CB8AC3E}">
        <p14:creationId xmlns:p14="http://schemas.microsoft.com/office/powerpoint/2010/main" val="3249001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jdelijke aanduiding voor dia-afbeelding 1"/>
          <p:cNvSpPr>
            <a:spLocks noGrp="1" noRot="1" noChangeAspect="1" noTextEdit="1"/>
          </p:cNvSpPr>
          <p:nvPr>
            <p:ph type="sldImg"/>
          </p:nvPr>
        </p:nvSpPr>
        <p:spPr>
          <a:ln/>
        </p:spPr>
      </p:sp>
      <p:sp>
        <p:nvSpPr>
          <p:cNvPr id="57347" name="Tijdelijke aanduiding voor notities 2"/>
          <p:cNvSpPr>
            <a:spLocks noGrp="1"/>
          </p:cNvSpPr>
          <p:nvPr>
            <p:ph type="body" idx="1"/>
          </p:nvPr>
        </p:nvSpPr>
        <p:spPr>
          <a:noFill/>
        </p:spPr>
        <p:txBody>
          <a:bodyPr/>
          <a:lstStyle/>
          <a:p>
            <a:pPr eaLnBrk="1" hangingPunct="1"/>
            <a:r>
              <a:rPr lang="nl-NL" altLang="nl-NL" smtClean="0">
                <a:latin typeface="Arial" panose="020B0604020202020204" pitchFamily="34" charset="0"/>
              </a:rPr>
              <a:t>Voordelen PEG boven maagsonde:</a:t>
            </a:r>
          </a:p>
          <a:p>
            <a:pPr eaLnBrk="1" hangingPunct="1"/>
            <a:r>
              <a:rPr lang="nl-NL" altLang="nl-NL" smtClean="0">
                <a:latin typeface="Arial" panose="020B0604020202020204" pitchFamily="34" charset="0"/>
              </a:rPr>
              <a:t>Kan lang blijven zitten</a:t>
            </a:r>
          </a:p>
          <a:p>
            <a:pPr eaLnBrk="1" hangingPunct="1"/>
            <a:r>
              <a:rPr lang="nl-NL" altLang="nl-NL" smtClean="0">
                <a:latin typeface="Arial" panose="020B0604020202020204" pitchFamily="34" charset="0"/>
              </a:rPr>
              <a:t>Snellere voedseltoediening mogelijk door bredere lumen</a:t>
            </a:r>
          </a:p>
          <a:p>
            <a:pPr eaLnBrk="1" hangingPunct="1"/>
            <a:r>
              <a:rPr lang="nl-NL" altLang="nl-NL" smtClean="0">
                <a:latin typeface="Arial" panose="020B0604020202020204" pitchFamily="34" charset="0"/>
              </a:rPr>
              <a:t>Minder kans aspiratiepneumonie</a:t>
            </a:r>
          </a:p>
          <a:p>
            <a:pPr eaLnBrk="1" hangingPunct="1"/>
            <a:r>
              <a:rPr lang="nl-NL" altLang="nl-NL" smtClean="0">
                <a:latin typeface="Arial" panose="020B0604020202020204" pitchFamily="34" charset="0"/>
              </a:rPr>
              <a:t>Hindert minder ( loopt niet langs luchtwegen)</a:t>
            </a:r>
          </a:p>
          <a:p>
            <a:pPr eaLnBrk="1" hangingPunct="1"/>
            <a:endParaRPr lang="nl-NL" altLang="nl-NL" smtClean="0">
              <a:latin typeface="Arial" panose="020B0604020202020204" pitchFamily="34" charset="0"/>
            </a:endParaRPr>
          </a:p>
          <a:p>
            <a:pPr eaLnBrk="1" hangingPunct="1"/>
            <a:r>
              <a:rPr lang="nl-NL" altLang="nl-NL" smtClean="0">
                <a:latin typeface="Arial" panose="020B0604020202020204" pitchFamily="34" charset="0"/>
              </a:rPr>
              <a:t>Let op bij teveel voeding; opboeren; kans op aspiratiepneumonie </a:t>
            </a:r>
          </a:p>
        </p:txBody>
      </p:sp>
      <p:sp>
        <p:nvSpPr>
          <p:cNvPr id="57348" name="Tijdelijke aanduiding voor dianumm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657F8800-8146-4297-B51B-328A109A8C51}" type="slidenum">
              <a:rPr lang="nl-NL" altLang="nl-NL" smtClean="0"/>
              <a:pPr fontAlgn="base">
                <a:spcBef>
                  <a:spcPct val="0"/>
                </a:spcBef>
                <a:spcAft>
                  <a:spcPct val="0"/>
                </a:spcAft>
              </a:pPr>
              <a:t>3</a:t>
            </a:fld>
            <a:endParaRPr lang="nl-NL" altLang="nl-NL" smtClean="0"/>
          </a:p>
        </p:txBody>
      </p:sp>
    </p:spTree>
    <p:extLst>
      <p:ext uri="{BB962C8B-B14F-4D97-AF65-F5344CB8AC3E}">
        <p14:creationId xmlns:p14="http://schemas.microsoft.com/office/powerpoint/2010/main" val="4156136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5C93010E-F657-4C01-8D32-CE29E483CB11}" type="slidenum">
              <a:rPr lang="nl-NL" altLang="nl-NL" smtClean="0"/>
              <a:pPr fontAlgn="base">
                <a:spcBef>
                  <a:spcPct val="0"/>
                </a:spcBef>
                <a:spcAft>
                  <a:spcPct val="0"/>
                </a:spcAft>
              </a:pPr>
              <a:t>4</a:t>
            </a:fld>
            <a:endParaRPr lang="nl-NL" altLang="nl-NL"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endParaRPr lang="nl-NL" altLang="nl-NL" smtClean="0">
              <a:latin typeface="Arial" panose="020B0604020202020204" pitchFamily="34" charset="0"/>
            </a:endParaRPr>
          </a:p>
        </p:txBody>
      </p:sp>
    </p:spTree>
    <p:extLst>
      <p:ext uri="{BB962C8B-B14F-4D97-AF65-F5344CB8AC3E}">
        <p14:creationId xmlns:p14="http://schemas.microsoft.com/office/powerpoint/2010/main" val="4132353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jdelijke aanduiding voor dia-afbeelding 1"/>
          <p:cNvSpPr>
            <a:spLocks noGrp="1" noRot="1" noChangeAspect="1" noTextEdit="1"/>
          </p:cNvSpPr>
          <p:nvPr>
            <p:ph type="sldImg"/>
          </p:nvPr>
        </p:nvSpPr>
        <p:spPr>
          <a:ln/>
        </p:spPr>
      </p:sp>
      <p:sp>
        <p:nvSpPr>
          <p:cNvPr id="55299" name="Tijdelijke aanduiding voor notities 2"/>
          <p:cNvSpPr>
            <a:spLocks noGrp="1"/>
          </p:cNvSpPr>
          <p:nvPr>
            <p:ph type="body" idx="1"/>
          </p:nvPr>
        </p:nvSpPr>
        <p:spPr>
          <a:noFill/>
        </p:spPr>
        <p:txBody>
          <a:bodyPr/>
          <a:lstStyle/>
          <a:p>
            <a:endParaRPr lang="nl-NL" altLang="nl-NL" smtClean="0">
              <a:latin typeface="Arial" panose="020B0604020202020204" pitchFamily="34" charset="0"/>
            </a:endParaRPr>
          </a:p>
        </p:txBody>
      </p:sp>
      <p:sp>
        <p:nvSpPr>
          <p:cNvPr id="55300" name="Tijdelijke aanduiding voor dianummer 3"/>
          <p:cNvSpPr>
            <a:spLocks noGrp="1"/>
          </p:cNvSpPr>
          <p:nvPr>
            <p:ph type="sldNum" sz="quarter" idx="5"/>
          </p:nvPr>
        </p:nvSpPr>
        <p:spPr>
          <a:noFill/>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8489C375-0CF4-48B3-9DCA-BFEF3B9C1283}" type="slidenum">
              <a:rPr lang="nl-NL" altLang="nl-NL" smtClean="0">
                <a:latin typeface="Arial" panose="020B0604020202020204" pitchFamily="34" charset="0"/>
              </a:rPr>
              <a:pPr fontAlgn="base">
                <a:spcBef>
                  <a:spcPct val="0"/>
                </a:spcBef>
                <a:spcAft>
                  <a:spcPct val="0"/>
                </a:spcAft>
              </a:pPr>
              <a:t>5</a:t>
            </a:fld>
            <a:endParaRPr lang="nl-NL" altLang="nl-NL" smtClean="0">
              <a:latin typeface="Arial" panose="020B0604020202020204" pitchFamily="34" charset="0"/>
            </a:endParaRPr>
          </a:p>
        </p:txBody>
      </p:sp>
    </p:spTree>
    <p:extLst>
      <p:ext uri="{BB962C8B-B14F-4D97-AF65-F5344CB8AC3E}">
        <p14:creationId xmlns:p14="http://schemas.microsoft.com/office/powerpoint/2010/main" val="918222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jdelijke aanduiding voor dia-afbeelding 1"/>
          <p:cNvSpPr>
            <a:spLocks noGrp="1" noRot="1" noChangeAspect="1" noTextEdit="1"/>
          </p:cNvSpPr>
          <p:nvPr>
            <p:ph type="sldImg"/>
          </p:nvPr>
        </p:nvSpPr>
        <p:spPr>
          <a:ln/>
        </p:spPr>
      </p:sp>
      <p:sp>
        <p:nvSpPr>
          <p:cNvPr id="59395" name="Tijdelijke aanduiding voor notities 2"/>
          <p:cNvSpPr>
            <a:spLocks noGrp="1"/>
          </p:cNvSpPr>
          <p:nvPr>
            <p:ph type="body" idx="1"/>
          </p:nvPr>
        </p:nvSpPr>
        <p:spPr>
          <a:noFill/>
        </p:spPr>
        <p:txBody>
          <a:bodyPr/>
          <a:lstStyle/>
          <a:p>
            <a:pPr eaLnBrk="1" hangingPunct="1"/>
            <a:r>
              <a:rPr lang="nl-NL" altLang="nl-NL" smtClean="0">
                <a:latin typeface="Arial" panose="020B0604020202020204" pitchFamily="34" charset="0"/>
              </a:rPr>
              <a:t>Fixatie= voor fistelvorming</a:t>
            </a:r>
          </a:p>
          <a:p>
            <a:pPr eaLnBrk="1" hangingPunct="1"/>
            <a:r>
              <a:rPr lang="nl-NL" altLang="nl-NL" smtClean="0">
                <a:latin typeface="Arial" panose="020B0604020202020204" pitchFamily="34" charset="0"/>
              </a:rPr>
              <a:t>Aseptisch = voorkomen van peritonitis </a:t>
            </a:r>
          </a:p>
          <a:p>
            <a:pPr eaLnBrk="1" hangingPunct="1"/>
            <a:r>
              <a:rPr lang="nl-NL" altLang="nl-NL" smtClean="0">
                <a:latin typeface="Arial" panose="020B0604020202020204" pitchFamily="34" charset="0"/>
              </a:rPr>
              <a:t>Doorspoelen = ook 1x per dag wanneer de sonde niet meer gebruikt wordt.</a:t>
            </a:r>
          </a:p>
          <a:p>
            <a:pPr eaLnBrk="1" hangingPunct="1"/>
            <a:r>
              <a:rPr lang="nl-NL" altLang="nl-NL" smtClean="0">
                <a:latin typeface="Arial" panose="020B0604020202020204" pitchFamily="34" charset="0"/>
              </a:rPr>
              <a:t>Als de katheter, fixatieschijfje kapotgaan of sonde eruit glijdt dan binnen 10 uur een nieuwe inbrengen.</a:t>
            </a:r>
          </a:p>
        </p:txBody>
      </p:sp>
      <p:sp>
        <p:nvSpPr>
          <p:cNvPr id="59396" name="Tijdelijke aanduiding voor dianumm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C1390F97-B335-4D5C-BC0C-81FCFB508818}" type="slidenum">
              <a:rPr lang="nl-NL" altLang="nl-NL" smtClean="0"/>
              <a:pPr fontAlgn="base">
                <a:spcBef>
                  <a:spcPct val="0"/>
                </a:spcBef>
                <a:spcAft>
                  <a:spcPct val="0"/>
                </a:spcAft>
              </a:pPr>
              <a:t>6</a:t>
            </a:fld>
            <a:endParaRPr lang="nl-NL" altLang="nl-NL" smtClean="0"/>
          </a:p>
        </p:txBody>
      </p:sp>
    </p:spTree>
    <p:extLst>
      <p:ext uri="{BB962C8B-B14F-4D97-AF65-F5344CB8AC3E}">
        <p14:creationId xmlns:p14="http://schemas.microsoft.com/office/powerpoint/2010/main" val="1287729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jdelijke aanduiding voor dia-afbeelding 1"/>
          <p:cNvSpPr>
            <a:spLocks noGrp="1" noRot="1" noChangeAspect="1" noTextEdit="1"/>
          </p:cNvSpPr>
          <p:nvPr>
            <p:ph type="sldImg"/>
          </p:nvPr>
        </p:nvSpPr>
        <p:spPr>
          <a:ln/>
        </p:spPr>
      </p:sp>
      <p:sp>
        <p:nvSpPr>
          <p:cNvPr id="61443" name="Tijdelijke aanduiding voor notities 2"/>
          <p:cNvSpPr>
            <a:spLocks noGrp="1"/>
          </p:cNvSpPr>
          <p:nvPr>
            <p:ph type="body" idx="1"/>
          </p:nvPr>
        </p:nvSpPr>
        <p:spPr>
          <a:noFill/>
        </p:spPr>
        <p:txBody>
          <a:bodyPr/>
          <a:lstStyle/>
          <a:p>
            <a:endParaRPr lang="nl-NL" altLang="nl-NL" smtClean="0">
              <a:latin typeface="Arial" panose="020B0604020202020204" pitchFamily="34" charset="0"/>
            </a:endParaRPr>
          </a:p>
        </p:txBody>
      </p:sp>
      <p:sp>
        <p:nvSpPr>
          <p:cNvPr id="61444" name="Tijdelijke aanduiding voor dianummer 3"/>
          <p:cNvSpPr>
            <a:spLocks noGrp="1"/>
          </p:cNvSpPr>
          <p:nvPr>
            <p:ph type="sldNum" sz="quarter" idx="5"/>
          </p:nvPr>
        </p:nvSpPr>
        <p:spPr>
          <a:noFill/>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81738B69-1861-4690-AA2F-B76A7E39769D}" type="slidenum">
              <a:rPr lang="nl-NL" altLang="nl-NL" smtClean="0">
                <a:latin typeface="Arial" panose="020B0604020202020204" pitchFamily="34" charset="0"/>
              </a:rPr>
              <a:pPr fontAlgn="base">
                <a:spcBef>
                  <a:spcPct val="0"/>
                </a:spcBef>
                <a:spcAft>
                  <a:spcPct val="0"/>
                </a:spcAft>
              </a:pPr>
              <a:t>7</a:t>
            </a:fld>
            <a:endParaRPr lang="nl-NL" altLang="nl-NL" smtClean="0">
              <a:latin typeface="Arial" panose="020B0604020202020204" pitchFamily="34" charset="0"/>
            </a:endParaRPr>
          </a:p>
        </p:txBody>
      </p:sp>
    </p:spTree>
    <p:extLst>
      <p:ext uri="{BB962C8B-B14F-4D97-AF65-F5344CB8AC3E}">
        <p14:creationId xmlns:p14="http://schemas.microsoft.com/office/powerpoint/2010/main" val="2162648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jdelijke aanduiding voor dia-afbeelding 1"/>
          <p:cNvSpPr>
            <a:spLocks noGrp="1" noRot="1" noChangeAspect="1" noTextEdit="1"/>
          </p:cNvSpPr>
          <p:nvPr>
            <p:ph type="sldImg"/>
          </p:nvPr>
        </p:nvSpPr>
        <p:spPr>
          <a:ln/>
        </p:spPr>
      </p:sp>
      <p:sp>
        <p:nvSpPr>
          <p:cNvPr id="63491" name="Tijdelijke aanduiding voor notities 2"/>
          <p:cNvSpPr>
            <a:spLocks noGrp="1"/>
          </p:cNvSpPr>
          <p:nvPr>
            <p:ph type="body" idx="1"/>
          </p:nvPr>
        </p:nvSpPr>
        <p:spPr>
          <a:noFill/>
        </p:spPr>
        <p:txBody>
          <a:bodyPr/>
          <a:lstStyle/>
          <a:p>
            <a:pPr eaLnBrk="1" hangingPunct="1"/>
            <a:r>
              <a:rPr lang="nl-NL" altLang="nl-NL" smtClean="0">
                <a:latin typeface="Arial" panose="020B0604020202020204" pitchFamily="34" charset="0"/>
              </a:rPr>
              <a:t>Fistel; door aanprikken van het colon (dwarslopend deel)</a:t>
            </a:r>
          </a:p>
          <a:p>
            <a:pPr eaLnBrk="1" hangingPunct="1"/>
            <a:r>
              <a:rPr lang="nl-NL" altLang="nl-NL" smtClean="0">
                <a:latin typeface="Arial" panose="020B0604020202020204" pitchFamily="34" charset="0"/>
              </a:rPr>
              <a:t>Necrose; door te strakke fixatie van de katheter</a:t>
            </a:r>
          </a:p>
        </p:txBody>
      </p:sp>
      <p:sp>
        <p:nvSpPr>
          <p:cNvPr id="63492" name="Tijdelijke aanduiding voor dianumm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3D27DAC4-4F13-485D-B2A0-66AF4B3D556B}" type="slidenum">
              <a:rPr lang="nl-NL" altLang="nl-NL" smtClean="0"/>
              <a:pPr fontAlgn="base">
                <a:spcBef>
                  <a:spcPct val="0"/>
                </a:spcBef>
                <a:spcAft>
                  <a:spcPct val="0"/>
                </a:spcAft>
              </a:pPr>
              <a:t>8</a:t>
            </a:fld>
            <a:endParaRPr lang="nl-NL" altLang="nl-NL" smtClean="0"/>
          </a:p>
        </p:txBody>
      </p:sp>
    </p:spTree>
    <p:extLst>
      <p:ext uri="{BB962C8B-B14F-4D97-AF65-F5344CB8AC3E}">
        <p14:creationId xmlns:p14="http://schemas.microsoft.com/office/powerpoint/2010/main" val="2732351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jdelijke aanduiding voor dia-afbeelding 1"/>
          <p:cNvSpPr>
            <a:spLocks noGrp="1" noRot="1" noChangeAspect="1" noTextEdit="1"/>
          </p:cNvSpPr>
          <p:nvPr>
            <p:ph type="sldImg"/>
          </p:nvPr>
        </p:nvSpPr>
        <p:spPr>
          <a:ln/>
        </p:spPr>
      </p:sp>
      <p:sp>
        <p:nvSpPr>
          <p:cNvPr id="65539" name="Tijdelijke aanduiding voor notities 2"/>
          <p:cNvSpPr>
            <a:spLocks noGrp="1"/>
          </p:cNvSpPr>
          <p:nvPr>
            <p:ph type="body" idx="1"/>
          </p:nvPr>
        </p:nvSpPr>
        <p:spPr>
          <a:noFill/>
        </p:spPr>
        <p:txBody>
          <a:bodyPr/>
          <a:lstStyle/>
          <a:p>
            <a:pPr eaLnBrk="1" hangingPunct="1"/>
            <a:r>
              <a:rPr lang="nl-NL" altLang="nl-NL" smtClean="0">
                <a:latin typeface="Arial" panose="020B0604020202020204" pitchFamily="34" charset="0"/>
              </a:rPr>
              <a:t>Wild vlees= te zien aan lichte bloedingen</a:t>
            </a:r>
          </a:p>
          <a:p>
            <a:pPr eaLnBrk="1" hangingPunct="1"/>
            <a:r>
              <a:rPr lang="nl-NL" altLang="nl-NL" smtClean="0">
                <a:latin typeface="Arial" panose="020B0604020202020204" pitchFamily="34" charset="0"/>
              </a:rPr>
              <a:t>Druknecrose door te strak fixatieschijfje</a:t>
            </a:r>
          </a:p>
        </p:txBody>
      </p:sp>
      <p:sp>
        <p:nvSpPr>
          <p:cNvPr id="65540" name="Tijdelijke aanduiding voor dianumm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8EBB20F6-EFDC-4AA0-B492-9560E315C817}" type="slidenum">
              <a:rPr lang="nl-NL" altLang="nl-NL" smtClean="0"/>
              <a:pPr fontAlgn="base">
                <a:spcBef>
                  <a:spcPct val="0"/>
                </a:spcBef>
                <a:spcAft>
                  <a:spcPct val="0"/>
                </a:spcAft>
              </a:pPr>
              <a:t>9</a:t>
            </a:fld>
            <a:endParaRPr lang="nl-NL" altLang="nl-NL" smtClean="0"/>
          </a:p>
        </p:txBody>
      </p:sp>
    </p:spTree>
    <p:extLst>
      <p:ext uri="{BB962C8B-B14F-4D97-AF65-F5344CB8AC3E}">
        <p14:creationId xmlns:p14="http://schemas.microsoft.com/office/powerpoint/2010/main" val="517028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jdelijke aanduiding voor dia-afbeelding 1"/>
          <p:cNvSpPr>
            <a:spLocks noGrp="1" noRot="1" noChangeAspect="1" noTextEdit="1"/>
          </p:cNvSpPr>
          <p:nvPr>
            <p:ph type="sldImg"/>
          </p:nvPr>
        </p:nvSpPr>
        <p:spPr>
          <a:ln/>
        </p:spPr>
      </p:sp>
      <p:sp>
        <p:nvSpPr>
          <p:cNvPr id="67587" name="Tijdelijke aanduiding voor notities 2"/>
          <p:cNvSpPr>
            <a:spLocks noGrp="1"/>
          </p:cNvSpPr>
          <p:nvPr>
            <p:ph type="body" idx="1"/>
          </p:nvPr>
        </p:nvSpPr>
        <p:spPr>
          <a:noFill/>
        </p:spPr>
        <p:txBody>
          <a:bodyPr/>
          <a:lstStyle/>
          <a:p>
            <a:pPr eaLnBrk="1" hangingPunct="1"/>
            <a:r>
              <a:rPr lang="nl-NL" altLang="nl-NL" smtClean="0">
                <a:latin typeface="Arial" panose="020B0604020202020204" pitchFamily="34" charset="0"/>
              </a:rPr>
              <a:t>Voordelen MIC-KEY button</a:t>
            </a:r>
          </a:p>
          <a:p>
            <a:pPr eaLnBrk="1" hangingPunct="1"/>
            <a:r>
              <a:rPr lang="nl-NL" altLang="nl-NL" smtClean="0">
                <a:latin typeface="Arial" panose="020B0604020202020204" pitchFamily="34" charset="0"/>
              </a:rPr>
              <a:t>Makkelijker om zelfstandig voeding toe te dienen</a:t>
            </a:r>
          </a:p>
          <a:p>
            <a:pPr eaLnBrk="1" hangingPunct="1"/>
            <a:r>
              <a:rPr lang="nl-NL" altLang="nl-NL" smtClean="0">
                <a:latin typeface="Arial" panose="020B0604020202020204" pitchFamily="34" charset="0"/>
              </a:rPr>
              <a:t>Kan er mee zwemmen in bad.</a:t>
            </a:r>
          </a:p>
        </p:txBody>
      </p:sp>
      <p:sp>
        <p:nvSpPr>
          <p:cNvPr id="67588" name="Tijdelijke aanduiding voor dianumm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40C6CE7F-9D3D-424A-93D4-13847E8C0798}" type="slidenum">
              <a:rPr lang="nl-NL" altLang="nl-NL" smtClean="0"/>
              <a:pPr fontAlgn="base">
                <a:spcBef>
                  <a:spcPct val="0"/>
                </a:spcBef>
                <a:spcAft>
                  <a:spcPct val="0"/>
                </a:spcAft>
              </a:pPr>
              <a:t>10</a:t>
            </a:fld>
            <a:endParaRPr lang="nl-NL" altLang="nl-NL" smtClean="0"/>
          </a:p>
        </p:txBody>
      </p:sp>
    </p:spTree>
    <p:extLst>
      <p:ext uri="{BB962C8B-B14F-4D97-AF65-F5344CB8AC3E}">
        <p14:creationId xmlns:p14="http://schemas.microsoft.com/office/powerpoint/2010/main" val="37263646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nl-NL" smtClean="0"/>
              <a:t>Klik om de stijl te bewerken</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75754085-C7E9-4BE7-8A87-0AF9B82F38CD}" type="datetimeFigureOut">
              <a:rPr lang="nl-NL" smtClean="0"/>
              <a:t>20-12-2017</a:t>
            </a:fld>
            <a:endParaRPr lang="nl-NL"/>
          </a:p>
        </p:txBody>
      </p:sp>
      <p:sp>
        <p:nvSpPr>
          <p:cNvPr id="5" name="Footer Placeholder 4"/>
          <p:cNvSpPr>
            <a:spLocks noGrp="1"/>
          </p:cNvSpPr>
          <p:nvPr>
            <p:ph type="ftr" sz="quarter" idx="11"/>
          </p:nvPr>
        </p:nvSpPr>
        <p:spPr>
          <a:xfrm>
            <a:off x="1371600" y="4323845"/>
            <a:ext cx="6400800" cy="365125"/>
          </a:xfrm>
        </p:spPr>
        <p:txBody>
          <a:bodyPr/>
          <a:lstStyle/>
          <a:p>
            <a:endParaRPr lang="nl-NL"/>
          </a:p>
        </p:txBody>
      </p:sp>
      <p:sp>
        <p:nvSpPr>
          <p:cNvPr id="6" name="Slide Number Placeholder 5"/>
          <p:cNvSpPr>
            <a:spLocks noGrp="1"/>
          </p:cNvSpPr>
          <p:nvPr>
            <p:ph type="sldNum" sz="quarter" idx="12"/>
          </p:nvPr>
        </p:nvSpPr>
        <p:spPr>
          <a:xfrm>
            <a:off x="8077200" y="1430866"/>
            <a:ext cx="2743200" cy="365125"/>
          </a:xfrm>
        </p:spPr>
        <p:txBody>
          <a:bodyPr/>
          <a:lstStyle/>
          <a:p>
            <a:fld id="{3D06D664-59E7-4A5D-B37F-17BF3DD9D6A8}" type="slidenum">
              <a:rPr lang="nl-NL" smtClean="0"/>
              <a:t>‹nr.›</a:t>
            </a:fld>
            <a:endParaRPr lang="nl-NL"/>
          </a:p>
        </p:txBody>
      </p:sp>
    </p:spTree>
    <p:extLst>
      <p:ext uri="{BB962C8B-B14F-4D97-AF65-F5344CB8AC3E}">
        <p14:creationId xmlns:p14="http://schemas.microsoft.com/office/powerpoint/2010/main" val="1859319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75754085-C7E9-4BE7-8A87-0AF9B82F38CD}" type="datetimeFigureOut">
              <a:rPr lang="nl-NL" smtClean="0"/>
              <a:t>20-12-2017</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3D06D664-59E7-4A5D-B37F-17BF3DD9D6A8}" type="slidenum">
              <a:rPr lang="nl-NL" smtClean="0"/>
              <a:t>‹nr.›</a:t>
            </a:fld>
            <a:endParaRPr lang="nl-NL"/>
          </a:p>
        </p:txBody>
      </p:sp>
    </p:spTree>
    <p:extLst>
      <p:ext uri="{BB962C8B-B14F-4D97-AF65-F5344CB8AC3E}">
        <p14:creationId xmlns:p14="http://schemas.microsoft.com/office/powerpoint/2010/main" val="3575091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el en bijschrif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nl-NL" smtClean="0"/>
              <a:t>Klik om de stijl te bewerken</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75754085-C7E9-4BE7-8A87-0AF9B82F38CD}" type="datetimeFigureOut">
              <a:rPr lang="nl-NL" smtClean="0"/>
              <a:t>20-12-2017</a:t>
            </a:fld>
            <a:endParaRPr lang="nl-NL"/>
          </a:p>
        </p:txBody>
      </p:sp>
      <p:sp>
        <p:nvSpPr>
          <p:cNvPr id="6" name="Footer Placeholder 5"/>
          <p:cNvSpPr>
            <a:spLocks noGrp="1"/>
          </p:cNvSpPr>
          <p:nvPr>
            <p:ph type="ftr" sz="quarter" idx="11"/>
          </p:nvPr>
        </p:nvSpPr>
        <p:spPr>
          <a:xfrm>
            <a:off x="685800" y="379941"/>
            <a:ext cx="6991492" cy="365125"/>
          </a:xfrm>
        </p:spPr>
        <p:txBody>
          <a:bodyPr/>
          <a:lstStyle/>
          <a:p>
            <a:endParaRPr lang="nl-NL"/>
          </a:p>
        </p:txBody>
      </p:sp>
      <p:sp>
        <p:nvSpPr>
          <p:cNvPr id="7" name="Slide Number Placeholder 6"/>
          <p:cNvSpPr>
            <a:spLocks noGrp="1"/>
          </p:cNvSpPr>
          <p:nvPr>
            <p:ph type="sldNum" sz="quarter" idx="12"/>
          </p:nvPr>
        </p:nvSpPr>
        <p:spPr>
          <a:xfrm>
            <a:off x="10862452" y="381000"/>
            <a:ext cx="643748" cy="365125"/>
          </a:xfrm>
        </p:spPr>
        <p:txBody>
          <a:bodyPr/>
          <a:lstStyle/>
          <a:p>
            <a:fld id="{3D06D664-59E7-4A5D-B37F-17BF3DD9D6A8}" type="slidenum">
              <a:rPr lang="nl-NL" smtClean="0"/>
              <a:t>‹nr.›</a:t>
            </a:fld>
            <a:endParaRPr lang="nl-NL"/>
          </a:p>
        </p:txBody>
      </p:sp>
    </p:spTree>
    <p:extLst>
      <p:ext uri="{BB962C8B-B14F-4D97-AF65-F5344CB8AC3E}">
        <p14:creationId xmlns:p14="http://schemas.microsoft.com/office/powerpoint/2010/main" val="39492020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eraat met bijschrift">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nl-NL" smtClean="0"/>
              <a:t>Klik om de stijl te bewerken</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75754085-C7E9-4BE7-8A87-0AF9B82F38CD}" type="datetimeFigureOut">
              <a:rPr lang="nl-NL" smtClean="0"/>
              <a:t>20-12-2017</a:t>
            </a:fld>
            <a:endParaRPr lang="nl-NL"/>
          </a:p>
        </p:txBody>
      </p:sp>
      <p:sp>
        <p:nvSpPr>
          <p:cNvPr id="6" name="Footer Placeholder 5"/>
          <p:cNvSpPr>
            <a:spLocks noGrp="1"/>
          </p:cNvSpPr>
          <p:nvPr>
            <p:ph type="ftr" sz="quarter" idx="11"/>
          </p:nvPr>
        </p:nvSpPr>
        <p:spPr>
          <a:xfrm>
            <a:off x="685800" y="379941"/>
            <a:ext cx="6991492" cy="365125"/>
          </a:xfrm>
        </p:spPr>
        <p:txBody>
          <a:bodyPr/>
          <a:lstStyle/>
          <a:p>
            <a:endParaRPr lang="nl-NL"/>
          </a:p>
        </p:txBody>
      </p:sp>
      <p:sp>
        <p:nvSpPr>
          <p:cNvPr id="7" name="Slide Number Placeholder 6"/>
          <p:cNvSpPr>
            <a:spLocks noGrp="1"/>
          </p:cNvSpPr>
          <p:nvPr>
            <p:ph type="sldNum" sz="quarter" idx="12"/>
          </p:nvPr>
        </p:nvSpPr>
        <p:spPr>
          <a:xfrm>
            <a:off x="10862452" y="381000"/>
            <a:ext cx="643748" cy="365125"/>
          </a:xfrm>
        </p:spPr>
        <p:txBody>
          <a:bodyPr/>
          <a:lstStyle/>
          <a:p>
            <a:fld id="{3D06D664-59E7-4A5D-B37F-17BF3DD9D6A8}" type="slidenum">
              <a:rPr lang="nl-NL" smtClean="0"/>
              <a:t>‹nr.›</a:t>
            </a:fld>
            <a:endParaRPr lang="nl-NL"/>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544078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amkaartj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nl-NL" smtClean="0"/>
              <a:t>Klik om de stijl te bewerken</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75754085-C7E9-4BE7-8A87-0AF9B82F38CD}" type="datetimeFigureOut">
              <a:rPr lang="nl-NL" smtClean="0"/>
              <a:t>20-12-2017</a:t>
            </a:fld>
            <a:endParaRPr lang="nl-NL"/>
          </a:p>
        </p:txBody>
      </p:sp>
      <p:sp>
        <p:nvSpPr>
          <p:cNvPr id="6" name="Footer Placeholder 5"/>
          <p:cNvSpPr>
            <a:spLocks noGrp="1"/>
          </p:cNvSpPr>
          <p:nvPr>
            <p:ph type="ftr" sz="quarter" idx="11"/>
          </p:nvPr>
        </p:nvSpPr>
        <p:spPr>
          <a:xfrm>
            <a:off x="685800" y="378883"/>
            <a:ext cx="6991492" cy="365125"/>
          </a:xfrm>
        </p:spPr>
        <p:txBody>
          <a:bodyPr/>
          <a:lstStyle/>
          <a:p>
            <a:endParaRPr lang="nl-NL"/>
          </a:p>
        </p:txBody>
      </p:sp>
      <p:sp>
        <p:nvSpPr>
          <p:cNvPr id="7" name="Slide Number Placeholder 6"/>
          <p:cNvSpPr>
            <a:spLocks noGrp="1"/>
          </p:cNvSpPr>
          <p:nvPr>
            <p:ph type="sldNum" sz="quarter" idx="12"/>
          </p:nvPr>
        </p:nvSpPr>
        <p:spPr>
          <a:xfrm>
            <a:off x="10862452" y="381000"/>
            <a:ext cx="643748" cy="365125"/>
          </a:xfrm>
        </p:spPr>
        <p:txBody>
          <a:bodyPr/>
          <a:lstStyle/>
          <a:p>
            <a:fld id="{3D06D664-59E7-4A5D-B37F-17BF3DD9D6A8}" type="slidenum">
              <a:rPr lang="nl-NL" smtClean="0"/>
              <a:t>‹nr.›</a:t>
            </a:fld>
            <a:endParaRPr lang="nl-NL"/>
          </a:p>
        </p:txBody>
      </p:sp>
    </p:spTree>
    <p:extLst>
      <p:ext uri="{BB962C8B-B14F-4D97-AF65-F5344CB8AC3E}">
        <p14:creationId xmlns:p14="http://schemas.microsoft.com/office/powerpoint/2010/main" val="30113219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nl-NL" smtClean="0"/>
              <a:t>Klik om de stijl te bewerken</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3" name="Date Placeholder 2"/>
          <p:cNvSpPr>
            <a:spLocks noGrp="1"/>
          </p:cNvSpPr>
          <p:nvPr>
            <p:ph type="dt" sz="half" idx="10"/>
          </p:nvPr>
        </p:nvSpPr>
        <p:spPr/>
        <p:txBody>
          <a:bodyPr/>
          <a:lstStyle/>
          <a:p>
            <a:fld id="{75754085-C7E9-4BE7-8A87-0AF9B82F38CD}" type="datetimeFigureOut">
              <a:rPr lang="nl-NL" smtClean="0"/>
              <a:t>20-12-2017</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3D06D664-59E7-4A5D-B37F-17BF3DD9D6A8}" type="slidenum">
              <a:rPr lang="nl-NL" smtClean="0"/>
              <a:t>‹nr.›</a:t>
            </a:fld>
            <a:endParaRPr lang="nl-NL"/>
          </a:p>
        </p:txBody>
      </p:sp>
    </p:spTree>
    <p:extLst>
      <p:ext uri="{BB962C8B-B14F-4D97-AF65-F5344CB8AC3E}">
        <p14:creationId xmlns:p14="http://schemas.microsoft.com/office/powerpoint/2010/main" val="17252730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nl-NL" smtClean="0"/>
              <a:t>Klik om de stijl te bewerken</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3" name="Date Placeholder 2"/>
          <p:cNvSpPr>
            <a:spLocks noGrp="1"/>
          </p:cNvSpPr>
          <p:nvPr>
            <p:ph type="dt" sz="half" idx="10"/>
          </p:nvPr>
        </p:nvSpPr>
        <p:spPr/>
        <p:txBody>
          <a:bodyPr/>
          <a:lstStyle/>
          <a:p>
            <a:fld id="{75754085-C7E9-4BE7-8A87-0AF9B82F38CD}" type="datetimeFigureOut">
              <a:rPr lang="nl-NL" smtClean="0"/>
              <a:t>20-12-2017</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3D06D664-59E7-4A5D-B37F-17BF3DD9D6A8}" type="slidenum">
              <a:rPr lang="nl-NL" smtClean="0"/>
              <a:t>‹nr.›</a:t>
            </a:fld>
            <a:endParaRPr lang="nl-NL"/>
          </a:p>
        </p:txBody>
      </p:sp>
    </p:spTree>
    <p:extLst>
      <p:ext uri="{BB962C8B-B14F-4D97-AF65-F5344CB8AC3E}">
        <p14:creationId xmlns:p14="http://schemas.microsoft.com/office/powerpoint/2010/main" val="2334756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75754085-C7E9-4BE7-8A87-0AF9B82F38CD}" type="datetimeFigureOut">
              <a:rPr lang="nl-NL" smtClean="0"/>
              <a:t>20-12-2017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D06D664-59E7-4A5D-B37F-17BF3DD9D6A8}" type="slidenum">
              <a:rPr lang="nl-NL" smtClean="0"/>
              <a:t>‹nr.›</a:t>
            </a:fld>
            <a:endParaRPr lang="nl-NL"/>
          </a:p>
        </p:txBody>
      </p:sp>
    </p:spTree>
    <p:extLst>
      <p:ext uri="{BB962C8B-B14F-4D97-AF65-F5344CB8AC3E}">
        <p14:creationId xmlns:p14="http://schemas.microsoft.com/office/powerpoint/2010/main" val="17114159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nl-NL" smtClean="0"/>
              <a:t>Klik om de stijl te bewerken</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75754085-C7E9-4BE7-8A87-0AF9B82F38CD}" type="datetimeFigureOut">
              <a:rPr lang="nl-NL" smtClean="0"/>
              <a:t>20-12-2017</a:t>
            </a:fld>
            <a:endParaRPr lang="nl-NL"/>
          </a:p>
        </p:txBody>
      </p:sp>
      <p:sp>
        <p:nvSpPr>
          <p:cNvPr id="5" name="Footer Placeholder 4"/>
          <p:cNvSpPr>
            <a:spLocks noGrp="1"/>
          </p:cNvSpPr>
          <p:nvPr>
            <p:ph type="ftr" sz="quarter" idx="11"/>
          </p:nvPr>
        </p:nvSpPr>
        <p:spPr>
          <a:xfrm>
            <a:off x="685800" y="381000"/>
            <a:ext cx="6991492" cy="365125"/>
          </a:xfrm>
        </p:spPr>
        <p:txBody>
          <a:bodyPr/>
          <a:lstStyle/>
          <a:p>
            <a:endParaRPr lang="nl-NL"/>
          </a:p>
        </p:txBody>
      </p:sp>
      <p:sp>
        <p:nvSpPr>
          <p:cNvPr id="6" name="Slide Number Placeholder 5"/>
          <p:cNvSpPr>
            <a:spLocks noGrp="1"/>
          </p:cNvSpPr>
          <p:nvPr>
            <p:ph type="sldNum" sz="quarter" idx="12"/>
          </p:nvPr>
        </p:nvSpPr>
        <p:spPr>
          <a:xfrm>
            <a:off x="10862452" y="381000"/>
            <a:ext cx="643748" cy="365125"/>
          </a:xfrm>
        </p:spPr>
        <p:txBody>
          <a:bodyPr/>
          <a:lstStyle/>
          <a:p>
            <a:fld id="{3D06D664-59E7-4A5D-B37F-17BF3DD9D6A8}" type="slidenum">
              <a:rPr lang="nl-NL" smtClean="0"/>
              <a:t>‹nr.›</a:t>
            </a:fld>
            <a:endParaRPr lang="nl-NL"/>
          </a:p>
        </p:txBody>
      </p:sp>
    </p:spTree>
    <p:extLst>
      <p:ext uri="{BB962C8B-B14F-4D97-AF65-F5344CB8AC3E}">
        <p14:creationId xmlns:p14="http://schemas.microsoft.com/office/powerpoint/2010/main" val="3647465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75754085-C7E9-4BE7-8A87-0AF9B82F38CD}" type="datetimeFigureOut">
              <a:rPr lang="nl-NL" smtClean="0"/>
              <a:t>20-12-2017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D06D664-59E7-4A5D-B37F-17BF3DD9D6A8}" type="slidenum">
              <a:rPr lang="nl-NL" smtClean="0"/>
              <a:t>‹nr.›</a:t>
            </a:fld>
            <a:endParaRPr lang="nl-NL"/>
          </a:p>
        </p:txBody>
      </p:sp>
    </p:spTree>
    <p:extLst>
      <p:ext uri="{BB962C8B-B14F-4D97-AF65-F5344CB8AC3E}">
        <p14:creationId xmlns:p14="http://schemas.microsoft.com/office/powerpoint/2010/main" val="3424544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nl-NL" smtClean="0"/>
              <a:t>Klik om de stijl te bewerken</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75754085-C7E9-4BE7-8A87-0AF9B82F38CD}" type="datetimeFigureOut">
              <a:rPr lang="nl-NL" smtClean="0"/>
              <a:t>20-12-2017</a:t>
            </a:fld>
            <a:endParaRPr lang="nl-NL"/>
          </a:p>
        </p:txBody>
      </p:sp>
      <p:sp>
        <p:nvSpPr>
          <p:cNvPr id="5" name="Footer Placeholder 4"/>
          <p:cNvSpPr>
            <a:spLocks noGrp="1"/>
          </p:cNvSpPr>
          <p:nvPr>
            <p:ph type="ftr" sz="quarter" idx="11"/>
          </p:nvPr>
        </p:nvSpPr>
        <p:spPr>
          <a:xfrm>
            <a:off x="685800" y="381001"/>
            <a:ext cx="6991492" cy="364065"/>
          </a:xfrm>
        </p:spPr>
        <p:txBody>
          <a:bodyPr/>
          <a:lstStyle/>
          <a:p>
            <a:endParaRPr lang="nl-NL"/>
          </a:p>
        </p:txBody>
      </p:sp>
      <p:sp>
        <p:nvSpPr>
          <p:cNvPr id="6" name="Slide Number Placeholder 5"/>
          <p:cNvSpPr>
            <a:spLocks noGrp="1"/>
          </p:cNvSpPr>
          <p:nvPr>
            <p:ph type="sldNum" sz="quarter" idx="12"/>
          </p:nvPr>
        </p:nvSpPr>
        <p:spPr>
          <a:xfrm>
            <a:off x="10862452" y="381000"/>
            <a:ext cx="643748" cy="365125"/>
          </a:xfrm>
        </p:spPr>
        <p:txBody>
          <a:bodyPr/>
          <a:lstStyle/>
          <a:p>
            <a:fld id="{3D06D664-59E7-4A5D-B37F-17BF3DD9D6A8}" type="slidenum">
              <a:rPr lang="nl-NL" smtClean="0"/>
              <a:t>‹nr.›</a:t>
            </a:fld>
            <a:endParaRPr lang="nl-NL"/>
          </a:p>
        </p:txBody>
      </p:sp>
    </p:spTree>
    <p:extLst>
      <p:ext uri="{BB962C8B-B14F-4D97-AF65-F5344CB8AC3E}">
        <p14:creationId xmlns:p14="http://schemas.microsoft.com/office/powerpoint/2010/main" val="1999424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75754085-C7E9-4BE7-8A87-0AF9B82F38CD}" type="datetimeFigureOut">
              <a:rPr lang="nl-NL" smtClean="0"/>
              <a:t>20-12-2017</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3D06D664-59E7-4A5D-B37F-17BF3DD9D6A8}" type="slidenum">
              <a:rPr lang="nl-NL" smtClean="0"/>
              <a:t>‹nr.›</a:t>
            </a:fld>
            <a:endParaRPr lang="nl-NL"/>
          </a:p>
        </p:txBody>
      </p:sp>
    </p:spTree>
    <p:extLst>
      <p:ext uri="{BB962C8B-B14F-4D97-AF65-F5344CB8AC3E}">
        <p14:creationId xmlns:p14="http://schemas.microsoft.com/office/powerpoint/2010/main" val="3049808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nl-NL" smtClean="0"/>
              <a:t>Klik om de stijl te bewerken</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Content Placeholder 3"/>
          <p:cNvSpPr>
            <a:spLocks noGrp="1"/>
          </p:cNvSpPr>
          <p:nvPr>
            <p:ph sz="half" idx="2"/>
          </p:nvPr>
        </p:nvSpPr>
        <p:spPr>
          <a:xfrm>
            <a:off x="685800" y="3132666"/>
            <a:ext cx="5311775" cy="3086019"/>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Content Placeholder 5"/>
          <p:cNvSpPr>
            <a:spLocks noGrp="1"/>
          </p:cNvSpPr>
          <p:nvPr>
            <p:ph sz="quarter" idx="4"/>
          </p:nvPr>
        </p:nvSpPr>
        <p:spPr>
          <a:xfrm>
            <a:off x="6172200" y="3132666"/>
            <a:ext cx="5334000" cy="3086019"/>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75754085-C7E9-4BE7-8A87-0AF9B82F38CD}" type="datetimeFigureOut">
              <a:rPr lang="nl-NL" smtClean="0"/>
              <a:t>20-12-2017</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3D06D664-59E7-4A5D-B37F-17BF3DD9D6A8}" type="slidenum">
              <a:rPr lang="nl-NL" smtClean="0"/>
              <a:t>‹nr.›</a:t>
            </a:fld>
            <a:endParaRPr lang="nl-NL"/>
          </a:p>
        </p:txBody>
      </p:sp>
    </p:spTree>
    <p:extLst>
      <p:ext uri="{BB962C8B-B14F-4D97-AF65-F5344CB8AC3E}">
        <p14:creationId xmlns:p14="http://schemas.microsoft.com/office/powerpoint/2010/main" val="3375844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75754085-C7E9-4BE7-8A87-0AF9B82F38CD}" type="datetimeFigureOut">
              <a:rPr lang="nl-NL" smtClean="0"/>
              <a:t>20-12-2017</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3D06D664-59E7-4A5D-B37F-17BF3DD9D6A8}" type="slidenum">
              <a:rPr lang="nl-NL" smtClean="0"/>
              <a:t>‹nr.›</a:t>
            </a:fld>
            <a:endParaRPr lang="nl-NL"/>
          </a:p>
        </p:txBody>
      </p:sp>
    </p:spTree>
    <p:extLst>
      <p:ext uri="{BB962C8B-B14F-4D97-AF65-F5344CB8AC3E}">
        <p14:creationId xmlns:p14="http://schemas.microsoft.com/office/powerpoint/2010/main" val="3998927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54085-C7E9-4BE7-8A87-0AF9B82F38CD}" type="datetimeFigureOut">
              <a:rPr lang="nl-NL" smtClean="0"/>
              <a:t>20-12-2017</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3D06D664-59E7-4A5D-B37F-17BF3DD9D6A8}" type="slidenum">
              <a:rPr lang="nl-NL" smtClean="0"/>
              <a:t>‹nr.›</a:t>
            </a:fld>
            <a:endParaRPr lang="nl-NL"/>
          </a:p>
        </p:txBody>
      </p:sp>
    </p:spTree>
    <p:extLst>
      <p:ext uri="{BB962C8B-B14F-4D97-AF65-F5344CB8AC3E}">
        <p14:creationId xmlns:p14="http://schemas.microsoft.com/office/powerpoint/2010/main" val="598025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nl-NL" smtClean="0"/>
              <a:t>Klik om de stijl te bewerken</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75754085-C7E9-4BE7-8A87-0AF9B82F38CD}" type="datetimeFigureOut">
              <a:rPr lang="nl-NL" smtClean="0"/>
              <a:t>20-12-2017</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3D06D664-59E7-4A5D-B37F-17BF3DD9D6A8}" type="slidenum">
              <a:rPr lang="nl-NL" smtClean="0"/>
              <a:t>‹nr.›</a:t>
            </a:fld>
            <a:endParaRPr lang="nl-NL"/>
          </a:p>
        </p:txBody>
      </p:sp>
    </p:spTree>
    <p:extLst>
      <p:ext uri="{BB962C8B-B14F-4D97-AF65-F5344CB8AC3E}">
        <p14:creationId xmlns:p14="http://schemas.microsoft.com/office/powerpoint/2010/main" val="3127687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75754085-C7E9-4BE7-8A87-0AF9B82F38CD}" type="datetimeFigureOut">
              <a:rPr lang="nl-NL" smtClean="0"/>
              <a:t>20-12-2017</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3D06D664-59E7-4A5D-B37F-17BF3DD9D6A8}" type="slidenum">
              <a:rPr lang="nl-NL" smtClean="0"/>
              <a:t>‹nr.›</a:t>
            </a:fld>
            <a:endParaRPr lang="nl-NL"/>
          </a:p>
        </p:txBody>
      </p:sp>
    </p:spTree>
    <p:extLst>
      <p:ext uri="{BB962C8B-B14F-4D97-AF65-F5344CB8AC3E}">
        <p14:creationId xmlns:p14="http://schemas.microsoft.com/office/powerpoint/2010/main" val="2576661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nl-NL" smtClean="0"/>
              <a:t>Klik om de stijl te bewerken</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754085-C7E9-4BE7-8A87-0AF9B82F38CD}" type="datetimeFigureOut">
              <a:rPr lang="nl-NL" smtClean="0"/>
              <a:t>20-12-2017</a:t>
            </a:fld>
            <a:endParaRPr lang="nl-NL"/>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D06D664-59E7-4A5D-B37F-17BF3DD9D6A8}" type="slidenum">
              <a:rPr lang="nl-NL" smtClean="0"/>
              <a:t>‹nr.›</a:t>
            </a:fld>
            <a:endParaRPr lang="nl-NL"/>
          </a:p>
        </p:txBody>
      </p:sp>
    </p:spTree>
    <p:extLst>
      <p:ext uri="{BB962C8B-B14F-4D97-AF65-F5344CB8AC3E}">
        <p14:creationId xmlns:p14="http://schemas.microsoft.com/office/powerpoint/2010/main" val="327407986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tcGiYn1EOG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279526" y="2043114"/>
            <a:ext cx="9561513" cy="1368425"/>
          </a:xfrm>
        </p:spPr>
        <p:txBody>
          <a:bodyPr/>
          <a:lstStyle/>
          <a:p>
            <a:pPr algn="ctr">
              <a:defRPr/>
            </a:pPr>
            <a:r>
              <a:rPr lang="nl-NL"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Module 12: verpleegtechnisch handelen 2</a:t>
            </a:r>
          </a:p>
        </p:txBody>
      </p:sp>
      <p:sp>
        <p:nvSpPr>
          <p:cNvPr id="10243" name="Ondertitel 2"/>
          <p:cNvSpPr>
            <a:spLocks noGrp="1"/>
          </p:cNvSpPr>
          <p:nvPr>
            <p:ph type="subTitle" idx="1"/>
          </p:nvPr>
        </p:nvSpPr>
        <p:spPr>
          <a:xfrm>
            <a:off x="3035301" y="4152900"/>
            <a:ext cx="6048375" cy="514350"/>
          </a:xfrm>
        </p:spPr>
        <p:txBody>
          <a:bodyPr/>
          <a:lstStyle/>
          <a:p>
            <a:r>
              <a:rPr lang="nl-NL" altLang="nl-NL" sz="2200" dirty="0">
                <a:latin typeface="Arial" panose="020B0604020202020204" pitchFamily="34" charset="0"/>
                <a:cs typeface="Arial" panose="020B0604020202020204" pitchFamily="34" charset="0"/>
              </a:rPr>
              <a:t>Lesweek </a:t>
            </a:r>
            <a:r>
              <a:rPr lang="nl-NL" altLang="nl-NL" sz="2200" dirty="0" smtClean="0">
                <a:latin typeface="Arial" panose="020B0604020202020204" pitchFamily="34" charset="0"/>
                <a:cs typeface="Arial" panose="020B0604020202020204" pitchFamily="34" charset="0"/>
              </a:rPr>
              <a:t>6: PEG sonde en MIC-KEY button </a:t>
            </a:r>
            <a:endParaRPr lang="nl-NL" altLang="nl-NL" sz="2200" dirty="0">
              <a:latin typeface="Arial" panose="020B0604020202020204" pitchFamily="34" charset="0"/>
              <a:cs typeface="Arial" panose="020B0604020202020204" pitchFamily="34" charset="0"/>
            </a:endParaRPr>
          </a:p>
        </p:txBody>
      </p:sp>
      <p:pic>
        <p:nvPicPr>
          <p:cNvPr id="10244" name="Afbeelding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96225" y="892175"/>
            <a:ext cx="2166938"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61231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65413" y="78572"/>
            <a:ext cx="8610600" cy="1293028"/>
          </a:xfrm>
        </p:spPr>
        <p:txBody>
          <a:bodyPr/>
          <a:lstStyle/>
          <a:p>
            <a:pPr>
              <a:defRPr/>
            </a:pPr>
            <a:r>
              <a:rPr lang="nl-NL" dirty="0" smtClean="0">
                <a:latin typeface="Arial" panose="020B0604020202020204" pitchFamily="34" charset="0"/>
                <a:cs typeface="Arial" panose="020B0604020202020204" pitchFamily="34" charset="0"/>
              </a:rPr>
              <a:t>MIC-KEY button</a:t>
            </a:r>
          </a:p>
        </p:txBody>
      </p:sp>
      <p:sp>
        <p:nvSpPr>
          <p:cNvPr id="66563" name="Tijdelijke aanduiding voor inhoud 2"/>
          <p:cNvSpPr>
            <a:spLocks noGrp="1"/>
          </p:cNvSpPr>
          <p:nvPr>
            <p:ph idx="1"/>
          </p:nvPr>
        </p:nvSpPr>
        <p:spPr>
          <a:xfrm>
            <a:off x="549441" y="1721845"/>
            <a:ext cx="8229600" cy="4495800"/>
          </a:xfrm>
        </p:spPr>
        <p:txBody>
          <a:bodyPr/>
          <a:lstStyle/>
          <a:p>
            <a:r>
              <a:rPr lang="nl-NL" altLang="nl-NL" dirty="0" smtClean="0">
                <a:latin typeface="Arial" panose="020B0604020202020204" pitchFamily="34" charset="0"/>
                <a:cs typeface="Arial" panose="020B0604020202020204" pitchFamily="34" charset="0"/>
              </a:rPr>
              <a:t>Ingebracht na fistelvorming PEG-sonde</a:t>
            </a:r>
          </a:p>
          <a:p>
            <a:endParaRPr lang="nl-NL" altLang="nl-NL" dirty="0" smtClean="0">
              <a:latin typeface="Arial" panose="020B0604020202020204" pitchFamily="34" charset="0"/>
              <a:cs typeface="Arial" panose="020B0604020202020204" pitchFamily="34" charset="0"/>
            </a:endParaRPr>
          </a:p>
          <a:p>
            <a:r>
              <a:rPr lang="nl-NL" altLang="nl-NL" dirty="0" smtClean="0">
                <a:latin typeface="Arial" panose="020B0604020202020204" pitchFamily="34" charset="0"/>
                <a:cs typeface="Arial" panose="020B0604020202020204" pitchFamily="34" charset="0"/>
              </a:rPr>
              <a:t>Wordt met ballon in de maag gefixeerd.</a:t>
            </a:r>
          </a:p>
          <a:p>
            <a:endParaRPr lang="nl-NL" altLang="nl-NL" dirty="0" smtClean="0"/>
          </a:p>
        </p:txBody>
      </p:sp>
      <p:pic>
        <p:nvPicPr>
          <p:cNvPr id="6656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7599" y="2975568"/>
            <a:ext cx="4321175" cy="316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565" name="Afbeelding 2"/>
          <p:cNvPicPr>
            <a:picLocks noChangeAspect="1"/>
          </p:cNvPicPr>
          <p:nvPr/>
        </p:nvPicPr>
        <p:blipFill>
          <a:blip r:embed="rId4">
            <a:extLst>
              <a:ext uri="{28A0092B-C50C-407E-A947-70E740481C1C}">
                <a14:useLocalDpi xmlns:a14="http://schemas.microsoft.com/office/drawing/2010/main" val="0"/>
              </a:ext>
            </a:extLst>
          </a:blip>
          <a:srcRect l="14305" r="17778"/>
          <a:stretch>
            <a:fillRect/>
          </a:stretch>
        </p:blipFill>
        <p:spPr bwMode="auto">
          <a:xfrm>
            <a:off x="7939846" y="1371600"/>
            <a:ext cx="3744912"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74242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04782" y="464122"/>
            <a:ext cx="8610600" cy="1293028"/>
          </a:xfrm>
        </p:spPr>
        <p:txBody>
          <a:bodyPr/>
          <a:lstStyle/>
          <a:p>
            <a:pPr>
              <a:defRPr/>
            </a:pPr>
            <a:r>
              <a:rPr lang="nl-NL" sz="3600" dirty="0">
                <a:latin typeface="Arial" panose="020B0604020202020204" pitchFamily="34" charset="0"/>
                <a:cs typeface="Arial" panose="020B0604020202020204" pitchFamily="34" charset="0"/>
              </a:rPr>
              <a:t>Aandachtspunten MIC-KEY button</a:t>
            </a:r>
          </a:p>
        </p:txBody>
      </p:sp>
      <p:sp>
        <p:nvSpPr>
          <p:cNvPr id="68611" name="Tijdelijke aanduiding voor inhoud 2"/>
          <p:cNvSpPr>
            <a:spLocks noGrp="1"/>
          </p:cNvSpPr>
          <p:nvPr>
            <p:ph idx="1"/>
          </p:nvPr>
        </p:nvSpPr>
        <p:spPr>
          <a:xfrm>
            <a:off x="1009271" y="1757150"/>
            <a:ext cx="8229600" cy="4495800"/>
          </a:xfrm>
        </p:spPr>
        <p:txBody>
          <a:bodyPr>
            <a:normAutofit lnSpcReduction="10000"/>
          </a:bodyPr>
          <a:lstStyle/>
          <a:p>
            <a:r>
              <a:rPr lang="nl-NL" altLang="nl-NL" dirty="0" smtClean="0">
                <a:latin typeface="Arial" panose="020B0604020202020204" pitchFamily="34" charset="0"/>
                <a:cs typeface="Arial" panose="020B0604020202020204" pitchFamily="34" charset="0"/>
              </a:rPr>
              <a:t>Verstopping van de button</a:t>
            </a:r>
          </a:p>
          <a:p>
            <a:endParaRPr lang="nl-NL" altLang="nl-NL" dirty="0" smtClean="0">
              <a:latin typeface="Arial" panose="020B0604020202020204" pitchFamily="34" charset="0"/>
              <a:cs typeface="Arial" panose="020B0604020202020204" pitchFamily="34" charset="0"/>
            </a:endParaRPr>
          </a:p>
          <a:p>
            <a:r>
              <a:rPr lang="nl-NL" altLang="nl-NL" dirty="0" smtClean="0">
                <a:latin typeface="Arial" panose="020B0604020202020204" pitchFamily="34" charset="0"/>
                <a:cs typeface="Arial" panose="020B0604020202020204" pitchFamily="34" charset="0"/>
              </a:rPr>
              <a:t>Lekkage langs de button</a:t>
            </a:r>
          </a:p>
          <a:p>
            <a:endParaRPr lang="nl-NL" altLang="nl-NL" dirty="0" smtClean="0">
              <a:latin typeface="Arial" panose="020B0604020202020204" pitchFamily="34" charset="0"/>
              <a:cs typeface="Arial" panose="020B0604020202020204" pitchFamily="34" charset="0"/>
            </a:endParaRPr>
          </a:p>
          <a:p>
            <a:r>
              <a:rPr lang="nl-NL" altLang="nl-NL" dirty="0" smtClean="0">
                <a:latin typeface="Arial" panose="020B0604020202020204" pitchFamily="34" charset="0"/>
                <a:cs typeface="Arial" panose="020B0604020202020204" pitchFamily="34" charset="0"/>
              </a:rPr>
              <a:t>Irritatie van de huid rond de button</a:t>
            </a:r>
          </a:p>
          <a:p>
            <a:endParaRPr lang="nl-NL" altLang="nl-NL" dirty="0" smtClean="0">
              <a:latin typeface="Arial" panose="020B0604020202020204" pitchFamily="34" charset="0"/>
              <a:cs typeface="Arial" panose="020B0604020202020204" pitchFamily="34" charset="0"/>
            </a:endParaRPr>
          </a:p>
          <a:p>
            <a:r>
              <a:rPr lang="nl-NL" altLang="nl-NL" dirty="0" smtClean="0">
                <a:latin typeface="Arial" panose="020B0604020202020204" pitchFamily="34" charset="0"/>
                <a:cs typeface="Arial" panose="020B0604020202020204" pitchFamily="34" charset="0"/>
              </a:rPr>
              <a:t>Druknecrose</a:t>
            </a:r>
          </a:p>
          <a:p>
            <a:endParaRPr lang="nl-NL" altLang="nl-NL" dirty="0" smtClean="0">
              <a:latin typeface="Arial" panose="020B0604020202020204" pitchFamily="34" charset="0"/>
              <a:cs typeface="Arial" panose="020B0604020202020204" pitchFamily="34" charset="0"/>
            </a:endParaRPr>
          </a:p>
          <a:p>
            <a:r>
              <a:rPr lang="nl-NL" altLang="nl-NL" dirty="0" smtClean="0">
                <a:latin typeface="Arial" panose="020B0604020202020204" pitchFamily="34" charset="0"/>
                <a:cs typeface="Arial" panose="020B0604020202020204" pitchFamily="34" charset="0"/>
              </a:rPr>
              <a:t>Licht bloeden van de fistel</a:t>
            </a:r>
          </a:p>
          <a:p>
            <a:endParaRPr lang="nl-NL" altLang="nl-NL" dirty="0" smtClean="0">
              <a:latin typeface="Arial" panose="020B0604020202020204" pitchFamily="34" charset="0"/>
              <a:cs typeface="Arial" panose="020B0604020202020204" pitchFamily="34" charset="0"/>
            </a:endParaRPr>
          </a:p>
          <a:p>
            <a:r>
              <a:rPr lang="nl-NL" altLang="nl-NL" dirty="0" smtClean="0">
                <a:latin typeface="Arial" panose="020B0604020202020204" pitchFamily="34" charset="0"/>
                <a:cs typeface="Arial" panose="020B0604020202020204" pitchFamily="34" charset="0"/>
              </a:rPr>
              <a:t>Losschieten/uitglijden van de button</a:t>
            </a:r>
          </a:p>
        </p:txBody>
      </p:sp>
    </p:spTree>
    <p:extLst>
      <p:ext uri="{BB962C8B-B14F-4D97-AF65-F5344CB8AC3E}">
        <p14:creationId xmlns:p14="http://schemas.microsoft.com/office/powerpoint/2010/main" val="14565017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151313" y="254000"/>
            <a:ext cx="6248400" cy="1143000"/>
          </a:xfrm>
        </p:spPr>
        <p:txBody>
          <a:bodyPr>
            <a:normAutofit fontScale="90000"/>
          </a:bodyPr>
          <a:lstStyle/>
          <a:p>
            <a:pPr>
              <a:defRPr/>
            </a:pPr>
            <a:r>
              <a:rPr lang="nl-NL" dirty="0" smtClean="0">
                <a:latin typeface="Arial" panose="020B0604020202020204" pitchFamily="34" charset="0"/>
                <a:cs typeface="Arial" panose="020B0604020202020204" pitchFamily="34" charset="0"/>
              </a:rPr>
              <a:t>Drie keer per dag mondverzorging</a:t>
            </a:r>
            <a:endParaRPr lang="nl-NL" dirty="0">
              <a:latin typeface="Arial" panose="020B0604020202020204" pitchFamily="34" charset="0"/>
              <a:cs typeface="Arial" panose="020B0604020202020204" pitchFamily="34" charset="0"/>
            </a:endParaRPr>
          </a:p>
        </p:txBody>
      </p:sp>
      <p:sp>
        <p:nvSpPr>
          <p:cNvPr id="7" name="Tijdelijke aanduiding voor inhoud 6"/>
          <p:cNvSpPr>
            <a:spLocks noGrp="1"/>
          </p:cNvSpPr>
          <p:nvPr>
            <p:ph idx="1"/>
          </p:nvPr>
        </p:nvSpPr>
        <p:spPr>
          <a:xfrm>
            <a:off x="641350" y="1666520"/>
            <a:ext cx="10426984" cy="4495800"/>
          </a:xfrm>
        </p:spPr>
        <p:txBody>
          <a:bodyPr rtlCol="0">
            <a:normAutofit/>
          </a:bodyPr>
          <a:lstStyle/>
          <a:p>
            <a:pPr marL="0" indent="0">
              <a:buNone/>
              <a:defRPr/>
            </a:pPr>
            <a:r>
              <a:rPr lang="nl-NL" dirty="0">
                <a:latin typeface="Arial" panose="020B0604020202020204" pitchFamily="34" charset="0"/>
                <a:cs typeface="Arial" panose="020B0604020202020204" pitchFamily="34" charset="0"/>
              </a:rPr>
              <a:t>Een zorgvrager met een maagsonde loopt een grotere kans op een ontsteking van het mondslijmvlies door uitdroging en door het wegvallen van de kauwfunctie. </a:t>
            </a:r>
            <a:r>
              <a:rPr lang="nl-NL" dirty="0" smtClean="0">
                <a:latin typeface="Arial" panose="020B0604020202020204" pitchFamily="34" charset="0"/>
                <a:cs typeface="Arial" panose="020B0604020202020204" pitchFamily="34" charset="0"/>
              </a:rPr>
              <a:t>De </a:t>
            </a:r>
            <a:r>
              <a:rPr lang="nl-NL" dirty="0">
                <a:latin typeface="Arial" panose="020B0604020202020204" pitchFamily="34" charset="0"/>
                <a:cs typeface="Arial" panose="020B0604020202020204" pitchFamily="34" charset="0"/>
              </a:rPr>
              <a:t>mondverzorging bestaat uit:</a:t>
            </a:r>
          </a:p>
          <a:p>
            <a:pPr>
              <a:defRPr/>
            </a:pPr>
            <a:r>
              <a:rPr lang="nl-NL" dirty="0">
                <a:latin typeface="Arial" panose="020B0604020202020204" pitchFamily="34" charset="0"/>
                <a:cs typeface="Arial" panose="020B0604020202020204" pitchFamily="34" charset="0"/>
              </a:rPr>
              <a:t>spoelen met bijvoorbeeld Kamillosan®;</a:t>
            </a:r>
          </a:p>
          <a:p>
            <a:pPr>
              <a:defRPr/>
            </a:pPr>
            <a:r>
              <a:rPr lang="nl-NL" dirty="0">
                <a:latin typeface="Arial" panose="020B0604020202020204" pitchFamily="34" charset="0"/>
                <a:cs typeface="Arial" panose="020B0604020202020204" pitchFamily="34" charset="0"/>
              </a:rPr>
              <a:t>tanden poetsen;</a:t>
            </a:r>
          </a:p>
          <a:p>
            <a:pPr>
              <a:defRPr/>
            </a:pPr>
            <a:r>
              <a:rPr lang="nl-NL" dirty="0">
                <a:latin typeface="Arial" panose="020B0604020202020204" pitchFamily="34" charset="0"/>
                <a:cs typeface="Arial" panose="020B0604020202020204" pitchFamily="34" charset="0"/>
              </a:rPr>
              <a:t>lippen insmeren;</a:t>
            </a:r>
          </a:p>
          <a:p>
            <a:pPr>
              <a:defRPr/>
            </a:pPr>
            <a:r>
              <a:rPr lang="nl-NL" dirty="0">
                <a:latin typeface="Arial" panose="020B0604020202020204" pitchFamily="34" charset="0"/>
                <a:cs typeface="Arial" panose="020B0604020202020204" pitchFamily="34" charset="0"/>
              </a:rPr>
              <a:t>(suikervrije) kauwgom kauwen;</a:t>
            </a:r>
          </a:p>
          <a:p>
            <a:pPr>
              <a:defRPr/>
            </a:pPr>
            <a:r>
              <a:rPr lang="nl-NL" dirty="0">
                <a:latin typeface="Arial" panose="020B0604020202020204" pitchFamily="34" charset="0"/>
                <a:cs typeface="Arial" panose="020B0604020202020204" pitchFamily="34" charset="0"/>
              </a:rPr>
              <a:t>ijsballetjes zuigen.</a:t>
            </a:r>
          </a:p>
          <a:p>
            <a:pPr>
              <a:defRPr/>
            </a:pPr>
            <a:r>
              <a:rPr lang="nl-NL" dirty="0">
                <a:latin typeface="Arial" panose="020B0604020202020204" pitchFamily="34" charset="0"/>
                <a:cs typeface="Arial" panose="020B0604020202020204" pitchFamily="34" charset="0"/>
              </a:rPr>
              <a:t>Controleer de binnenzijde van de neusvleugel regelmatig op drukplekken of irritatie</a:t>
            </a:r>
          </a:p>
          <a:p>
            <a:pPr>
              <a:defRPr/>
            </a:pPr>
            <a:r>
              <a:rPr lang="nl-NL" dirty="0">
                <a:latin typeface="Arial" panose="020B0604020202020204" pitchFamily="34" charset="0"/>
                <a:cs typeface="Arial" panose="020B0604020202020204" pitchFamily="34" charset="0"/>
              </a:rPr>
              <a:t>Wissel regelmatig de plakplaats van de fixatiepleister op </a:t>
            </a:r>
            <a:r>
              <a:rPr lang="nl-NL" dirty="0" smtClean="0">
                <a:latin typeface="Arial" panose="020B0604020202020204" pitchFamily="34" charset="0"/>
                <a:cs typeface="Arial" panose="020B0604020202020204" pitchFamily="34" charset="0"/>
              </a:rPr>
              <a:t>neus</a:t>
            </a:r>
            <a:r>
              <a:rPr lang="nl-NL" dirty="0">
                <a:latin typeface="Arial" panose="020B0604020202020204" pitchFamily="34" charset="0"/>
                <a:cs typeface="Arial" panose="020B0604020202020204" pitchFamily="34" charset="0"/>
              </a:rPr>
              <a:t>. </a:t>
            </a:r>
          </a:p>
          <a:p>
            <a:pPr>
              <a:defRPr/>
            </a:pPr>
            <a:endParaRPr lang="nl-NL" dirty="0"/>
          </a:p>
        </p:txBody>
      </p:sp>
      <p:pic>
        <p:nvPicPr>
          <p:cNvPr id="70660" name="Picture 2" descr="http://www.nuzorg.noordhoff.nl/2.3/studentendeel/_assets/221568_02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3429001"/>
            <a:ext cx="190500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56657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lstStyle/>
          <a:p>
            <a:pPr>
              <a:defRPr/>
            </a:pPr>
            <a:r>
              <a:rPr lang="en-US" dirty="0" err="1" smtClean="0"/>
              <a:t>Vragen</a:t>
            </a:r>
            <a:r>
              <a:rPr lang="en-US" dirty="0" smtClean="0"/>
              <a:t>?</a:t>
            </a:r>
            <a:endParaRPr lang="nl-NL" dirty="0" smtClean="0"/>
          </a:p>
        </p:txBody>
      </p:sp>
      <p:sp>
        <p:nvSpPr>
          <p:cNvPr id="72707" name="Rectangle 3"/>
          <p:cNvSpPr>
            <a:spLocks noGrp="1" noChangeArrowheads="1"/>
          </p:cNvSpPr>
          <p:nvPr>
            <p:ph idx="1"/>
          </p:nvPr>
        </p:nvSpPr>
        <p:spPr/>
        <p:txBody>
          <a:bodyPr/>
          <a:lstStyle/>
          <a:p>
            <a:pPr algn="ctr">
              <a:buFont typeface="Wingdings" panose="05000000000000000000" pitchFamily="2" charset="2"/>
              <a:buNone/>
            </a:pPr>
            <a:r>
              <a:rPr lang="en-US" altLang="nl-NL" sz="6000"/>
              <a:t> </a:t>
            </a:r>
            <a:endParaRPr lang="nl-NL" altLang="nl-NL" sz="6000"/>
          </a:p>
        </p:txBody>
      </p:sp>
      <p:pic>
        <p:nvPicPr>
          <p:cNvPr id="72708" name="Picture 6" descr="C:\Users\debby\Desktop\3d mannetjes\imagesCAJH7Y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1" y="2376489"/>
            <a:ext cx="3643313" cy="437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9738" y="2708275"/>
            <a:ext cx="876300" cy="1225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20497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26"/>
          <p:cNvSpPr>
            <a:spLocks noGrp="1" noChangeArrowheads="1"/>
          </p:cNvSpPr>
          <p:nvPr>
            <p:ph type="title"/>
          </p:nvPr>
        </p:nvSpPr>
        <p:spPr>
          <a:xfrm>
            <a:off x="3860800" y="76200"/>
            <a:ext cx="6707188" cy="1143000"/>
          </a:xfrm>
        </p:spPr>
        <p:txBody>
          <a:bodyPr>
            <a:normAutofit/>
          </a:bodyPr>
          <a:lstStyle/>
          <a:p>
            <a:pPr>
              <a:defRPr/>
            </a:pPr>
            <a:r>
              <a:rPr lang="en-US" dirty="0" smtClean="0">
                <a:latin typeface="Arial" panose="020B0604020202020204" pitchFamily="34" charset="0"/>
                <a:cs typeface="Arial" panose="020B0604020202020204" pitchFamily="34" charset="0"/>
              </a:rPr>
              <a:t>PEG </a:t>
            </a:r>
            <a:r>
              <a:rPr lang="en-US" dirty="0" err="1" smtClean="0">
                <a:latin typeface="Arial" panose="020B0604020202020204" pitchFamily="34" charset="0"/>
                <a:cs typeface="Arial" panose="020B0604020202020204" pitchFamily="34" charset="0"/>
              </a:rPr>
              <a:t>sonde</a:t>
            </a:r>
            <a:endParaRPr lang="nl-NL" dirty="0" smtClean="0">
              <a:latin typeface="Arial" panose="020B0604020202020204" pitchFamily="34" charset="0"/>
              <a:cs typeface="Arial" panose="020B0604020202020204" pitchFamily="34" charset="0"/>
            </a:endParaRPr>
          </a:p>
        </p:txBody>
      </p:sp>
      <p:sp>
        <p:nvSpPr>
          <p:cNvPr id="50179" name="Rectangle 1027"/>
          <p:cNvSpPr>
            <a:spLocks noGrp="1" noChangeArrowheads="1"/>
          </p:cNvSpPr>
          <p:nvPr>
            <p:ph idx="1"/>
          </p:nvPr>
        </p:nvSpPr>
        <p:spPr/>
        <p:txBody>
          <a:bodyPr/>
          <a:lstStyle/>
          <a:p>
            <a:pPr>
              <a:buFont typeface="Wingdings" panose="05000000000000000000" pitchFamily="2" charset="2"/>
              <a:buNone/>
            </a:pPr>
            <a:r>
              <a:rPr lang="en-US" altLang="nl-NL" dirty="0" smtClean="0"/>
              <a:t> </a:t>
            </a:r>
            <a:endParaRPr lang="nl-NL" altLang="nl-NL" dirty="0" smtClean="0"/>
          </a:p>
        </p:txBody>
      </p:sp>
      <p:pic>
        <p:nvPicPr>
          <p:cNvPr id="50180" name="Picture 1029" descr="sondevoe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0246" y="1219200"/>
            <a:ext cx="352425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Picture 1030" descr="Bild:PEG-Sond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1" y="1685420"/>
            <a:ext cx="2670175" cy="314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2" name="Line 1034"/>
          <p:cNvSpPr>
            <a:spLocks noChangeShapeType="1"/>
          </p:cNvSpPr>
          <p:nvPr/>
        </p:nvSpPr>
        <p:spPr bwMode="auto">
          <a:xfrm flipH="1" flipV="1">
            <a:off x="4511676" y="4005264"/>
            <a:ext cx="936625" cy="5032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pic>
        <p:nvPicPr>
          <p:cNvPr id="50183" name="Picture 4" descr="PEG_voedingssond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9731" y="3257838"/>
            <a:ext cx="2952750" cy="267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74893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50191" y="0"/>
            <a:ext cx="8610600" cy="1293028"/>
          </a:xfrm>
        </p:spPr>
        <p:txBody>
          <a:bodyPr/>
          <a:lstStyle/>
          <a:p>
            <a:pPr>
              <a:defRPr/>
            </a:pPr>
            <a:r>
              <a:rPr lang="nl-NL" dirty="0" smtClean="0">
                <a:latin typeface="Arial" panose="020B0604020202020204" pitchFamily="34" charset="0"/>
                <a:cs typeface="Arial" panose="020B0604020202020204" pitchFamily="34" charset="0"/>
              </a:rPr>
              <a:t>indicatie PEG-sonde</a:t>
            </a:r>
          </a:p>
        </p:txBody>
      </p:sp>
      <p:sp>
        <p:nvSpPr>
          <p:cNvPr id="56323" name="Tijdelijke aanduiding voor inhoud 2"/>
          <p:cNvSpPr>
            <a:spLocks noGrp="1"/>
          </p:cNvSpPr>
          <p:nvPr>
            <p:ph idx="1"/>
          </p:nvPr>
        </p:nvSpPr>
        <p:spPr>
          <a:xfrm>
            <a:off x="816734" y="1636760"/>
            <a:ext cx="8229600" cy="4495800"/>
          </a:xfrm>
        </p:spPr>
        <p:txBody>
          <a:bodyPr/>
          <a:lstStyle/>
          <a:p>
            <a:r>
              <a:rPr lang="nl-NL" altLang="nl-NL" sz="2400" dirty="0">
                <a:latin typeface="Arial" panose="020B0604020202020204" pitchFamily="34" charset="0"/>
                <a:cs typeface="Arial" panose="020B0604020202020204" pitchFamily="34" charset="0"/>
              </a:rPr>
              <a:t>Bij niet meer verdragen van neussonde</a:t>
            </a:r>
          </a:p>
          <a:p>
            <a:r>
              <a:rPr lang="nl-NL" altLang="nl-NL" sz="2400" dirty="0">
                <a:latin typeface="Arial" panose="020B0604020202020204" pitchFamily="34" charset="0"/>
                <a:cs typeface="Arial" panose="020B0604020202020204" pitchFamily="34" charset="0"/>
              </a:rPr>
              <a:t>Slikstoornissen</a:t>
            </a:r>
          </a:p>
          <a:p>
            <a:r>
              <a:rPr lang="nl-NL" altLang="nl-NL" sz="2400" dirty="0">
                <a:latin typeface="Arial" panose="020B0604020202020204" pitchFamily="34" charset="0"/>
                <a:cs typeface="Arial" panose="020B0604020202020204" pitchFamily="34" charset="0"/>
              </a:rPr>
              <a:t>Bewustzijnsveranderingen</a:t>
            </a:r>
          </a:p>
          <a:p>
            <a:r>
              <a:rPr lang="nl-NL" altLang="nl-NL" sz="2400" dirty="0">
                <a:latin typeface="Arial" panose="020B0604020202020204" pitchFamily="34" charset="0"/>
                <a:cs typeface="Arial" panose="020B0604020202020204" pitchFamily="34" charset="0"/>
              </a:rPr>
              <a:t>Tumoren hoofd-halsgebied</a:t>
            </a:r>
          </a:p>
          <a:p>
            <a:r>
              <a:rPr lang="nl-NL" altLang="nl-NL" sz="2400" dirty="0">
                <a:latin typeface="Arial" panose="020B0604020202020204" pitchFamily="34" charset="0"/>
                <a:cs typeface="Arial" panose="020B0604020202020204" pitchFamily="34" charset="0"/>
              </a:rPr>
              <a:t>Slik- en passagestoornissen bij vernauwing maagtoegang</a:t>
            </a:r>
          </a:p>
          <a:p>
            <a:r>
              <a:rPr lang="nl-NL" altLang="nl-NL" sz="2400" dirty="0">
                <a:latin typeface="Arial" panose="020B0604020202020204" pitchFamily="34" charset="0"/>
                <a:cs typeface="Arial" panose="020B0604020202020204" pitchFamily="34" charset="0"/>
              </a:rPr>
              <a:t>Bij onrust</a:t>
            </a:r>
          </a:p>
          <a:p>
            <a:r>
              <a:rPr lang="nl-NL" altLang="nl-NL" sz="2400" dirty="0">
                <a:latin typeface="Arial" panose="020B0604020202020204" pitchFamily="34" charset="0"/>
                <a:cs typeface="Arial" panose="020B0604020202020204" pitchFamily="34" charset="0"/>
              </a:rPr>
              <a:t>Terugkerende aspiratie neussonde</a:t>
            </a:r>
          </a:p>
          <a:p>
            <a:r>
              <a:rPr lang="nl-NL" altLang="nl-NL" sz="2400" dirty="0">
                <a:latin typeface="Arial" panose="020B0604020202020204" pitchFamily="34" charset="0"/>
                <a:cs typeface="Arial" panose="020B0604020202020204" pitchFamily="34" charset="0"/>
              </a:rPr>
              <a:t>Bij beademing</a:t>
            </a:r>
          </a:p>
          <a:p>
            <a:endParaRPr lang="nl-NL" altLang="nl-NL" sz="2800" dirty="0"/>
          </a:p>
        </p:txBody>
      </p:sp>
    </p:spTree>
    <p:extLst>
      <p:ext uri="{BB962C8B-B14F-4D97-AF65-F5344CB8AC3E}">
        <p14:creationId xmlns:p14="http://schemas.microsoft.com/office/powerpoint/2010/main" val="24922039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870994" y="83335"/>
            <a:ext cx="8610600" cy="1293028"/>
          </a:xfrm>
        </p:spPr>
        <p:txBody>
          <a:bodyPr/>
          <a:lstStyle/>
          <a:p>
            <a:pPr>
              <a:defRPr/>
            </a:pPr>
            <a:r>
              <a:rPr lang="nl-NL" dirty="0" smtClean="0">
                <a:latin typeface="Arial" panose="020B0604020202020204" pitchFamily="34" charset="0"/>
                <a:cs typeface="Arial" panose="020B0604020202020204" pitchFamily="34" charset="0"/>
              </a:rPr>
              <a:t>Externe fixatie</a:t>
            </a:r>
          </a:p>
        </p:txBody>
      </p:sp>
      <p:sp>
        <p:nvSpPr>
          <p:cNvPr id="52227" name="Rectangle 3"/>
          <p:cNvSpPr>
            <a:spLocks noGrp="1" noChangeArrowheads="1"/>
          </p:cNvSpPr>
          <p:nvPr>
            <p:ph idx="1"/>
          </p:nvPr>
        </p:nvSpPr>
        <p:spPr>
          <a:xfrm>
            <a:off x="1898650" y="1538288"/>
            <a:ext cx="8229600" cy="4495800"/>
          </a:xfrm>
        </p:spPr>
        <p:txBody>
          <a:bodyPr/>
          <a:lstStyle/>
          <a:p>
            <a:pPr>
              <a:buFont typeface="Wingdings" panose="05000000000000000000" pitchFamily="2" charset="2"/>
              <a:buNone/>
            </a:pPr>
            <a:r>
              <a:rPr lang="nl-NL" altLang="nl-NL" smtClean="0"/>
              <a:t> </a:t>
            </a:r>
          </a:p>
        </p:txBody>
      </p:sp>
      <p:pic>
        <p:nvPicPr>
          <p:cNvPr id="52228" name="Picture 5" descr="PEG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899" y="1700214"/>
            <a:ext cx="3111500" cy="262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7" descr="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1712" y="4112418"/>
            <a:ext cx="2592387" cy="262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0" name="Picture 6" descr="\\san-all-01.summacollege.nl\jemi\Mijn Documenten\My Pictures\imagesCA5LJASM.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0150" y="1700214"/>
            <a:ext cx="6617678" cy="3745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6314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nl-NL" dirty="0" smtClean="0"/>
              <a:t>Dompelen</a:t>
            </a:r>
            <a:endParaRPr lang="nl-NL" dirty="0"/>
          </a:p>
        </p:txBody>
      </p:sp>
      <p:sp>
        <p:nvSpPr>
          <p:cNvPr id="54275" name="Tijdelijke aanduiding voor inhoud 2"/>
          <p:cNvSpPr>
            <a:spLocks noGrp="1"/>
          </p:cNvSpPr>
          <p:nvPr>
            <p:ph idx="1"/>
          </p:nvPr>
        </p:nvSpPr>
        <p:spPr>
          <a:xfrm>
            <a:off x="3287713" y="2362200"/>
            <a:ext cx="8229600" cy="4495800"/>
          </a:xfrm>
        </p:spPr>
        <p:txBody>
          <a:bodyPr/>
          <a:lstStyle/>
          <a:p>
            <a:r>
              <a:rPr lang="nl-NL" altLang="nl-NL" smtClean="0">
                <a:hlinkClick r:id="rId3"/>
              </a:rPr>
              <a:t>https://www.youtube.com/watch?v=tcGiYn1EOGE</a:t>
            </a:r>
            <a:r>
              <a:rPr lang="nl-NL" altLang="nl-NL" smtClean="0"/>
              <a:t> </a:t>
            </a:r>
          </a:p>
        </p:txBody>
      </p:sp>
    </p:spTree>
    <p:extLst>
      <p:ext uri="{BB962C8B-B14F-4D97-AF65-F5344CB8AC3E}">
        <p14:creationId xmlns:p14="http://schemas.microsoft.com/office/powerpoint/2010/main" val="408016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16907" y="424124"/>
            <a:ext cx="7492621" cy="1143000"/>
          </a:xfrm>
        </p:spPr>
        <p:txBody>
          <a:bodyPr/>
          <a:lstStyle/>
          <a:p>
            <a:pPr>
              <a:defRPr/>
            </a:pPr>
            <a:r>
              <a:rPr lang="nl-NL" sz="3200" dirty="0">
                <a:latin typeface="Arial" panose="020B0604020202020204" pitchFamily="34" charset="0"/>
                <a:cs typeface="Arial" panose="020B0604020202020204" pitchFamily="34" charset="0"/>
              </a:rPr>
              <a:t>Aandachtspunten na inbrengen PEG</a:t>
            </a:r>
          </a:p>
        </p:txBody>
      </p:sp>
      <p:sp>
        <p:nvSpPr>
          <p:cNvPr id="3" name="Tijdelijke aanduiding voor inhoud 2"/>
          <p:cNvSpPr>
            <a:spLocks noGrp="1"/>
          </p:cNvSpPr>
          <p:nvPr>
            <p:ph idx="1"/>
          </p:nvPr>
        </p:nvSpPr>
        <p:spPr>
          <a:xfrm>
            <a:off x="534063" y="2000321"/>
            <a:ext cx="8229600" cy="4495800"/>
          </a:xfrm>
        </p:spPr>
        <p:txBody>
          <a:bodyPr rtlCol="0">
            <a:normAutofit/>
          </a:bodyPr>
          <a:lstStyle/>
          <a:p>
            <a:pPr>
              <a:defRPr/>
            </a:pPr>
            <a:r>
              <a:rPr lang="nl-NL" dirty="0" smtClean="0">
                <a:latin typeface="Arial" panose="020B0604020202020204" pitchFamily="34" charset="0"/>
                <a:cs typeface="Arial" panose="020B0604020202020204" pitchFamily="34" charset="0"/>
              </a:rPr>
              <a:t>Goed fixeren van de PEG</a:t>
            </a:r>
          </a:p>
          <a:p>
            <a:pPr>
              <a:defRPr/>
            </a:pPr>
            <a:endParaRPr lang="nl-NL" dirty="0" smtClean="0">
              <a:latin typeface="Arial" panose="020B0604020202020204" pitchFamily="34" charset="0"/>
              <a:cs typeface="Arial" panose="020B0604020202020204" pitchFamily="34" charset="0"/>
            </a:endParaRPr>
          </a:p>
          <a:p>
            <a:pPr>
              <a:defRPr/>
            </a:pPr>
            <a:r>
              <a:rPr lang="nl-NL" dirty="0" smtClean="0">
                <a:latin typeface="Arial" panose="020B0604020202020204" pitchFamily="34" charset="0"/>
                <a:cs typeface="Arial" panose="020B0604020202020204" pitchFamily="34" charset="0"/>
              </a:rPr>
              <a:t>Zorg voor aseptische wondverzorging</a:t>
            </a:r>
          </a:p>
          <a:p>
            <a:pPr>
              <a:defRPr/>
            </a:pPr>
            <a:endParaRPr lang="nl-NL" dirty="0" smtClean="0">
              <a:latin typeface="Arial" panose="020B0604020202020204" pitchFamily="34" charset="0"/>
              <a:cs typeface="Arial" panose="020B0604020202020204" pitchFamily="34" charset="0"/>
            </a:endParaRPr>
          </a:p>
          <a:p>
            <a:pPr>
              <a:defRPr/>
            </a:pPr>
            <a:r>
              <a:rPr lang="nl-NL" dirty="0" smtClean="0">
                <a:latin typeface="Arial" panose="020B0604020202020204" pitchFamily="34" charset="0"/>
                <a:cs typeface="Arial" panose="020B0604020202020204" pitchFamily="34" charset="0"/>
              </a:rPr>
              <a:t>PEG-sonde spoelen na voeding</a:t>
            </a:r>
          </a:p>
          <a:p>
            <a:pPr marL="0" indent="0">
              <a:buNone/>
              <a:defRPr/>
            </a:pPr>
            <a:endParaRPr lang="nl-NL" dirty="0" smtClean="0"/>
          </a:p>
        </p:txBody>
      </p:sp>
    </p:spTree>
    <p:extLst>
      <p:ext uri="{BB962C8B-B14F-4D97-AF65-F5344CB8AC3E}">
        <p14:creationId xmlns:p14="http://schemas.microsoft.com/office/powerpoint/2010/main" val="25662716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78150" y="259406"/>
            <a:ext cx="8610600" cy="1293028"/>
          </a:xfrm>
        </p:spPr>
        <p:txBody>
          <a:bodyPr/>
          <a:lstStyle/>
          <a:p>
            <a:pPr>
              <a:defRPr/>
            </a:pPr>
            <a:r>
              <a:rPr lang="nl-NL" dirty="0" smtClean="0">
                <a:latin typeface="Arial" panose="020B0604020202020204" pitchFamily="34" charset="0"/>
                <a:cs typeface="Arial" panose="020B0604020202020204" pitchFamily="34" charset="0"/>
              </a:rPr>
              <a:t>Complicaties PEG-sonde</a:t>
            </a:r>
          </a:p>
        </p:txBody>
      </p:sp>
      <p:sp>
        <p:nvSpPr>
          <p:cNvPr id="60419" name="Tijdelijke aanduiding voor inhoud 2"/>
          <p:cNvSpPr>
            <a:spLocks noGrp="1"/>
          </p:cNvSpPr>
          <p:nvPr>
            <p:ph idx="1"/>
          </p:nvPr>
        </p:nvSpPr>
        <p:spPr>
          <a:xfrm>
            <a:off x="397586" y="1899266"/>
            <a:ext cx="8229600" cy="4495800"/>
          </a:xfrm>
        </p:spPr>
        <p:txBody>
          <a:bodyPr>
            <a:normAutofit/>
          </a:bodyPr>
          <a:lstStyle/>
          <a:p>
            <a:r>
              <a:rPr lang="nl-NL" altLang="nl-NL" sz="2400" dirty="0" smtClean="0">
                <a:latin typeface="Arial" panose="020B0604020202020204" pitchFamily="34" charset="0"/>
                <a:cs typeface="Arial" panose="020B0604020202020204" pitchFamily="34" charset="0"/>
              </a:rPr>
              <a:t>Korte termijn complicaties:</a:t>
            </a:r>
          </a:p>
          <a:p>
            <a:pPr lvl="1"/>
            <a:r>
              <a:rPr lang="nl-NL" altLang="nl-NL" sz="2400" dirty="0" smtClean="0">
                <a:latin typeface="Arial" panose="020B0604020202020204" pitchFamily="34" charset="0"/>
                <a:cs typeface="Arial" panose="020B0604020202020204" pitchFamily="34" charset="0"/>
              </a:rPr>
              <a:t>Hematomen</a:t>
            </a:r>
          </a:p>
          <a:p>
            <a:pPr lvl="1"/>
            <a:r>
              <a:rPr lang="nl-NL" altLang="nl-NL" sz="2400" dirty="0" smtClean="0">
                <a:latin typeface="Arial" panose="020B0604020202020204" pitchFamily="34" charset="0"/>
                <a:cs typeface="Arial" panose="020B0604020202020204" pitchFamily="34" charset="0"/>
              </a:rPr>
              <a:t>Koorts</a:t>
            </a:r>
          </a:p>
          <a:p>
            <a:pPr lvl="1"/>
            <a:r>
              <a:rPr lang="nl-NL" altLang="nl-NL" sz="2400" dirty="0" smtClean="0">
                <a:latin typeface="Arial" panose="020B0604020202020204" pitchFamily="34" charset="0"/>
                <a:cs typeface="Arial" panose="020B0604020202020204" pitchFamily="34" charset="0"/>
              </a:rPr>
              <a:t>Ileus</a:t>
            </a:r>
          </a:p>
          <a:p>
            <a:pPr lvl="1"/>
            <a:r>
              <a:rPr lang="nl-NL" altLang="nl-NL" sz="2400" dirty="0" smtClean="0">
                <a:latin typeface="Arial" panose="020B0604020202020204" pitchFamily="34" charset="0"/>
                <a:cs typeface="Arial" panose="020B0604020202020204" pitchFamily="34" charset="0"/>
              </a:rPr>
              <a:t>Wondinfecties</a:t>
            </a:r>
          </a:p>
          <a:p>
            <a:pPr lvl="1"/>
            <a:r>
              <a:rPr lang="nl-NL" altLang="nl-NL" sz="2400" dirty="0" smtClean="0">
                <a:latin typeface="Arial" panose="020B0604020202020204" pitchFamily="34" charset="0"/>
                <a:cs typeface="Arial" panose="020B0604020202020204" pitchFamily="34" charset="0"/>
              </a:rPr>
              <a:t>Loslaten of afstoten van de katheter</a:t>
            </a:r>
          </a:p>
          <a:p>
            <a:pPr lvl="1"/>
            <a:r>
              <a:rPr lang="nl-NL" altLang="nl-NL" sz="2400" dirty="0" smtClean="0">
                <a:latin typeface="Arial" panose="020B0604020202020204" pitchFamily="34" charset="0"/>
                <a:cs typeface="Arial" panose="020B0604020202020204" pitchFamily="34" charset="0"/>
              </a:rPr>
              <a:t>Lekkage bij insteekopening</a:t>
            </a:r>
          </a:p>
        </p:txBody>
      </p:sp>
    </p:spTree>
    <p:extLst>
      <p:ext uri="{BB962C8B-B14F-4D97-AF65-F5344CB8AC3E}">
        <p14:creationId xmlns:p14="http://schemas.microsoft.com/office/powerpoint/2010/main" val="3507632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27350" y="204815"/>
            <a:ext cx="8610600" cy="1293028"/>
          </a:xfrm>
        </p:spPr>
        <p:txBody>
          <a:bodyPr/>
          <a:lstStyle/>
          <a:p>
            <a:pPr>
              <a:defRPr/>
            </a:pPr>
            <a:r>
              <a:rPr lang="nl-NL" dirty="0" smtClean="0">
                <a:latin typeface="Arial" panose="020B0604020202020204" pitchFamily="34" charset="0"/>
                <a:cs typeface="Arial" panose="020B0604020202020204" pitchFamily="34" charset="0"/>
              </a:rPr>
              <a:t>Vervolg complicaties</a:t>
            </a:r>
          </a:p>
        </p:txBody>
      </p:sp>
      <p:sp>
        <p:nvSpPr>
          <p:cNvPr id="3" name="Tijdelijke aanduiding voor inhoud 2"/>
          <p:cNvSpPr>
            <a:spLocks noGrp="1"/>
          </p:cNvSpPr>
          <p:nvPr>
            <p:ph idx="1"/>
          </p:nvPr>
        </p:nvSpPr>
        <p:spPr>
          <a:xfrm>
            <a:off x="361571" y="1637495"/>
            <a:ext cx="8229600" cy="4495800"/>
          </a:xfrm>
        </p:spPr>
        <p:txBody>
          <a:bodyPr rtlCol="0">
            <a:normAutofit/>
          </a:bodyPr>
          <a:lstStyle/>
          <a:p>
            <a:pPr>
              <a:defRPr/>
            </a:pPr>
            <a:r>
              <a:rPr lang="nl-NL" sz="2400" dirty="0" smtClean="0">
                <a:latin typeface="Arial" panose="020B0604020202020204" pitchFamily="34" charset="0"/>
                <a:cs typeface="Arial" panose="020B0604020202020204" pitchFamily="34" charset="0"/>
              </a:rPr>
              <a:t>Ernstige complicaties:</a:t>
            </a:r>
          </a:p>
          <a:p>
            <a:pPr lvl="1">
              <a:defRPr/>
            </a:pPr>
            <a:r>
              <a:rPr lang="nl-NL" sz="2400" dirty="0" smtClean="0">
                <a:latin typeface="Arial" panose="020B0604020202020204" pitchFamily="34" charset="0"/>
                <a:cs typeface="Arial" panose="020B0604020202020204" pitchFamily="34" charset="0"/>
              </a:rPr>
              <a:t>Fistel tussen de maag en dikke darm</a:t>
            </a:r>
          </a:p>
          <a:p>
            <a:pPr lvl="1">
              <a:defRPr/>
            </a:pPr>
            <a:endParaRPr lang="nl-NL" sz="2400" dirty="0" smtClean="0">
              <a:latin typeface="Arial" panose="020B0604020202020204" pitchFamily="34" charset="0"/>
              <a:cs typeface="Arial" panose="020B0604020202020204" pitchFamily="34" charset="0"/>
            </a:endParaRPr>
          </a:p>
          <a:p>
            <a:pPr lvl="1">
              <a:defRPr/>
            </a:pPr>
            <a:r>
              <a:rPr lang="nl-NL" sz="2400" dirty="0" smtClean="0">
                <a:latin typeface="Arial" panose="020B0604020202020204" pitchFamily="34" charset="0"/>
                <a:cs typeface="Arial" panose="020B0604020202020204" pitchFamily="34" charset="0"/>
              </a:rPr>
              <a:t>Bloedingen in het spijsverteringskanaal</a:t>
            </a:r>
          </a:p>
          <a:p>
            <a:pPr lvl="1">
              <a:defRPr/>
            </a:pPr>
            <a:endParaRPr lang="nl-NL" sz="2400" dirty="0" smtClean="0">
              <a:latin typeface="Arial" panose="020B0604020202020204" pitchFamily="34" charset="0"/>
              <a:cs typeface="Arial" panose="020B0604020202020204" pitchFamily="34" charset="0"/>
            </a:endParaRPr>
          </a:p>
          <a:p>
            <a:pPr lvl="1">
              <a:defRPr/>
            </a:pPr>
            <a:r>
              <a:rPr lang="nl-NL" sz="2400" dirty="0" smtClean="0">
                <a:latin typeface="Arial" panose="020B0604020202020204" pitchFamily="34" charset="0"/>
                <a:cs typeface="Arial" panose="020B0604020202020204" pitchFamily="34" charset="0"/>
              </a:rPr>
              <a:t>Peritonitis</a:t>
            </a:r>
          </a:p>
          <a:p>
            <a:pPr lvl="1">
              <a:defRPr/>
            </a:pPr>
            <a:endParaRPr lang="nl-NL" sz="2400" dirty="0" smtClean="0">
              <a:latin typeface="Arial" panose="020B0604020202020204" pitchFamily="34" charset="0"/>
              <a:cs typeface="Arial" panose="020B0604020202020204" pitchFamily="34" charset="0"/>
            </a:endParaRPr>
          </a:p>
          <a:p>
            <a:pPr lvl="1">
              <a:defRPr/>
            </a:pPr>
            <a:r>
              <a:rPr lang="nl-NL" sz="2400" dirty="0" smtClean="0">
                <a:latin typeface="Arial" panose="020B0604020202020204" pitchFamily="34" charset="0"/>
                <a:cs typeface="Arial" panose="020B0604020202020204" pitchFamily="34" charset="0"/>
              </a:rPr>
              <a:t>Necrose</a:t>
            </a:r>
          </a:p>
          <a:p>
            <a:pPr marL="0" indent="0">
              <a:buNone/>
              <a:defRPr/>
            </a:pPr>
            <a:endParaRPr lang="nl-NL" dirty="0" smtClean="0"/>
          </a:p>
          <a:p>
            <a:pPr>
              <a:defRPr/>
            </a:pPr>
            <a:endParaRPr lang="nl-NL" dirty="0" smtClean="0"/>
          </a:p>
        </p:txBody>
      </p:sp>
    </p:spTree>
    <p:extLst>
      <p:ext uri="{BB962C8B-B14F-4D97-AF65-F5344CB8AC3E}">
        <p14:creationId xmlns:p14="http://schemas.microsoft.com/office/powerpoint/2010/main" val="1976374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71813" y="259406"/>
            <a:ext cx="8610600" cy="1293028"/>
          </a:xfrm>
        </p:spPr>
        <p:txBody>
          <a:bodyPr/>
          <a:lstStyle/>
          <a:p>
            <a:pPr>
              <a:defRPr/>
            </a:pPr>
            <a:r>
              <a:rPr lang="nl-NL" dirty="0" smtClean="0">
                <a:latin typeface="Arial" panose="020B0604020202020204" pitchFamily="34" charset="0"/>
                <a:cs typeface="Arial" panose="020B0604020202020204" pitchFamily="34" charset="0"/>
              </a:rPr>
              <a:t>Indirecte complicaties</a:t>
            </a:r>
          </a:p>
        </p:txBody>
      </p:sp>
      <p:sp>
        <p:nvSpPr>
          <p:cNvPr id="64515" name="Tijdelijke aanduiding voor inhoud 2"/>
          <p:cNvSpPr>
            <a:spLocks noGrp="1"/>
          </p:cNvSpPr>
          <p:nvPr>
            <p:ph idx="1"/>
          </p:nvPr>
        </p:nvSpPr>
        <p:spPr>
          <a:xfrm>
            <a:off x="697103" y="1825365"/>
            <a:ext cx="8229600" cy="4495800"/>
          </a:xfrm>
        </p:spPr>
        <p:txBody>
          <a:bodyPr/>
          <a:lstStyle/>
          <a:p>
            <a:r>
              <a:rPr lang="nl-NL" altLang="nl-NL" dirty="0" smtClean="0">
                <a:latin typeface="Arial" panose="020B0604020202020204" pitchFamily="34" charset="0"/>
                <a:cs typeface="Arial" panose="020B0604020202020204" pitchFamily="34" charset="0"/>
              </a:rPr>
              <a:t>Groei van wild vlees</a:t>
            </a:r>
          </a:p>
          <a:p>
            <a:endParaRPr lang="nl-NL" altLang="nl-NL" dirty="0" smtClean="0">
              <a:latin typeface="Arial" panose="020B0604020202020204" pitchFamily="34" charset="0"/>
              <a:cs typeface="Arial" panose="020B0604020202020204" pitchFamily="34" charset="0"/>
            </a:endParaRPr>
          </a:p>
          <a:p>
            <a:r>
              <a:rPr lang="nl-NL" altLang="nl-NL" dirty="0" smtClean="0">
                <a:latin typeface="Arial" panose="020B0604020202020204" pitchFamily="34" charset="0"/>
                <a:cs typeface="Arial" panose="020B0604020202020204" pitchFamily="34" charset="0"/>
              </a:rPr>
              <a:t>Druknecrose</a:t>
            </a:r>
          </a:p>
          <a:p>
            <a:endParaRPr lang="nl-NL" altLang="nl-NL" dirty="0" smtClean="0">
              <a:latin typeface="Arial" panose="020B0604020202020204" pitchFamily="34" charset="0"/>
              <a:cs typeface="Arial" panose="020B0604020202020204" pitchFamily="34" charset="0"/>
            </a:endParaRPr>
          </a:p>
          <a:p>
            <a:r>
              <a:rPr lang="nl-NL" altLang="nl-NL" dirty="0" smtClean="0">
                <a:latin typeface="Arial" panose="020B0604020202020204" pitchFamily="34" charset="0"/>
                <a:cs typeface="Arial" panose="020B0604020202020204" pitchFamily="34" charset="0"/>
              </a:rPr>
              <a:t>Vastgroeien interne fixatieschijf maagwand</a:t>
            </a:r>
          </a:p>
          <a:p>
            <a:endParaRPr lang="nl-NL" altLang="nl-NL" dirty="0" smtClean="0">
              <a:latin typeface="Arial" panose="020B0604020202020204" pitchFamily="34" charset="0"/>
              <a:cs typeface="Arial" panose="020B0604020202020204" pitchFamily="34" charset="0"/>
            </a:endParaRPr>
          </a:p>
          <a:p>
            <a:r>
              <a:rPr lang="nl-NL" altLang="nl-NL" dirty="0" smtClean="0">
                <a:latin typeface="Arial" panose="020B0604020202020204" pitchFamily="34" charset="0"/>
                <a:cs typeface="Arial" panose="020B0604020202020204" pitchFamily="34" charset="0"/>
              </a:rPr>
              <a:t>Naar buiten schuiven van PEG-sonde</a:t>
            </a:r>
          </a:p>
        </p:txBody>
      </p:sp>
    </p:spTree>
    <p:extLst>
      <p:ext uri="{BB962C8B-B14F-4D97-AF65-F5344CB8AC3E}">
        <p14:creationId xmlns:p14="http://schemas.microsoft.com/office/powerpoint/2010/main" val="1686181892"/>
      </p:ext>
    </p:extLst>
  </p:cSld>
  <p:clrMapOvr>
    <a:masterClrMapping/>
  </p:clrMapOvr>
  <p:timing>
    <p:tnLst>
      <p:par>
        <p:cTn id="1" dur="indefinite" restart="never" nodeType="tmRoot"/>
      </p:par>
    </p:tnLst>
  </p:timing>
</p:sld>
</file>

<file path=ppt/theme/theme1.xml><?xml version="1.0" encoding="utf-8"?>
<a:theme xmlns:a="http://schemas.openxmlformats.org/drawingml/2006/main" name="Condensspoor">
  <a:themeElements>
    <a:clrScheme name="Condensspoor">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Condensspoor">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ndensspoor">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Condensspoor</Template>
  <TotalTime>84</TotalTime>
  <Words>679</Words>
  <Application>Microsoft Office PowerPoint</Application>
  <PresentationFormat>Breedbeeld</PresentationFormat>
  <Paragraphs>130</Paragraphs>
  <Slides>13</Slides>
  <Notes>12</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13</vt:i4>
      </vt:variant>
    </vt:vector>
  </HeadingPairs>
  <TitlesOfParts>
    <vt:vector size="18" baseType="lpstr">
      <vt:lpstr>Arial</vt:lpstr>
      <vt:lpstr>Calibri</vt:lpstr>
      <vt:lpstr>Century Gothic</vt:lpstr>
      <vt:lpstr>Wingdings</vt:lpstr>
      <vt:lpstr>Condensspoor</vt:lpstr>
      <vt:lpstr>Module 12: verpleegtechnisch handelen 2</vt:lpstr>
      <vt:lpstr>PEG sonde</vt:lpstr>
      <vt:lpstr>indicatie PEG-sonde</vt:lpstr>
      <vt:lpstr>Externe fixatie</vt:lpstr>
      <vt:lpstr>Dompelen</vt:lpstr>
      <vt:lpstr>Aandachtspunten na inbrengen PEG</vt:lpstr>
      <vt:lpstr>Complicaties PEG-sonde</vt:lpstr>
      <vt:lpstr>Vervolg complicaties</vt:lpstr>
      <vt:lpstr>Indirecte complicaties</vt:lpstr>
      <vt:lpstr>MIC-KEY button</vt:lpstr>
      <vt:lpstr>Aandachtspunten MIC-KEY button</vt:lpstr>
      <vt:lpstr>Drie keer per dag mondverzorging</vt:lpstr>
      <vt:lpstr>Vragen?</vt:lpstr>
    </vt:vector>
  </TitlesOfParts>
  <Company>Summa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Maessen, Joyce</dc:creator>
  <cp:lastModifiedBy>Maessen, Joyce</cp:lastModifiedBy>
  <cp:revision>7</cp:revision>
  <dcterms:created xsi:type="dcterms:W3CDTF">2017-04-06T13:21:49Z</dcterms:created>
  <dcterms:modified xsi:type="dcterms:W3CDTF">2017-12-20T13:22:52Z</dcterms:modified>
</cp:coreProperties>
</file>